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3652" r:id="rId2"/>
  </p:sldMasterIdLst>
  <p:notesMasterIdLst>
    <p:notesMasterId r:id="rId100"/>
  </p:notesMasterIdLst>
  <p:sldIdLst>
    <p:sldId id="256" r:id="rId3"/>
    <p:sldId id="258" r:id="rId4"/>
    <p:sldId id="257" r:id="rId5"/>
    <p:sldId id="259" r:id="rId6"/>
    <p:sldId id="260" r:id="rId7"/>
    <p:sldId id="261" r:id="rId8"/>
    <p:sldId id="262" r:id="rId9"/>
    <p:sldId id="315" r:id="rId10"/>
    <p:sldId id="264" r:id="rId11"/>
    <p:sldId id="265" r:id="rId12"/>
    <p:sldId id="266" r:id="rId13"/>
    <p:sldId id="267" r:id="rId14"/>
    <p:sldId id="268" r:id="rId15"/>
    <p:sldId id="347" r:id="rId16"/>
    <p:sldId id="270" r:id="rId17"/>
    <p:sldId id="348" r:id="rId18"/>
    <p:sldId id="271" r:id="rId19"/>
    <p:sldId id="272" r:id="rId20"/>
    <p:sldId id="292" r:id="rId21"/>
    <p:sldId id="293" r:id="rId22"/>
    <p:sldId id="294" r:id="rId23"/>
    <p:sldId id="295" r:id="rId24"/>
    <p:sldId id="296" r:id="rId25"/>
    <p:sldId id="297" r:id="rId26"/>
    <p:sldId id="298" r:id="rId27"/>
    <p:sldId id="273" r:id="rId28"/>
    <p:sldId id="317" r:id="rId29"/>
    <p:sldId id="274" r:id="rId30"/>
    <p:sldId id="386" r:id="rId31"/>
    <p:sldId id="387" r:id="rId32"/>
    <p:sldId id="388" r:id="rId33"/>
    <p:sldId id="389" r:id="rId34"/>
    <p:sldId id="390"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83" r:id="rId60"/>
    <p:sldId id="384" r:id="rId61"/>
    <p:sldId id="385" r:id="rId62"/>
    <p:sldId id="284" r:id="rId63"/>
    <p:sldId id="373" r:id="rId64"/>
    <p:sldId id="374" r:id="rId65"/>
    <p:sldId id="375" r:id="rId66"/>
    <p:sldId id="376" r:id="rId67"/>
    <p:sldId id="377" r:id="rId68"/>
    <p:sldId id="378" r:id="rId69"/>
    <p:sldId id="379" r:id="rId70"/>
    <p:sldId id="380" r:id="rId71"/>
    <p:sldId id="381" r:id="rId72"/>
    <p:sldId id="382" r:id="rId73"/>
    <p:sldId id="391" r:id="rId74"/>
    <p:sldId id="392" r:id="rId75"/>
    <p:sldId id="393" r:id="rId76"/>
    <p:sldId id="394" r:id="rId77"/>
    <p:sldId id="395" r:id="rId78"/>
    <p:sldId id="396" r:id="rId79"/>
    <p:sldId id="397" r:id="rId80"/>
    <p:sldId id="398" r:id="rId81"/>
    <p:sldId id="399" r:id="rId82"/>
    <p:sldId id="400" r:id="rId83"/>
    <p:sldId id="401" r:id="rId84"/>
    <p:sldId id="402" r:id="rId85"/>
    <p:sldId id="403" r:id="rId86"/>
    <p:sldId id="404" r:id="rId87"/>
    <p:sldId id="405" r:id="rId88"/>
    <p:sldId id="406" r:id="rId89"/>
    <p:sldId id="407" r:id="rId90"/>
    <p:sldId id="408" r:id="rId91"/>
    <p:sldId id="409" r:id="rId92"/>
    <p:sldId id="410" r:id="rId93"/>
    <p:sldId id="411" r:id="rId94"/>
    <p:sldId id="412" r:id="rId95"/>
    <p:sldId id="413" r:id="rId96"/>
    <p:sldId id="414" r:id="rId97"/>
    <p:sldId id="415" r:id="rId98"/>
    <p:sldId id="291" r:id="rId9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2231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350FED2-1423-400D-8B5D-4998E43C065E}">
  <a:tblStyle styleId="{5350FED2-1423-400D-8B5D-4998E43C065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DEB"/>
          </a:solidFill>
        </a:fill>
      </a:tcStyle>
    </a:wholeTbl>
    <a:band1H>
      <a:tcStyle>
        <a:tcBdr/>
        <a:fill>
          <a:solidFill>
            <a:srgbClr val="CAD9D5"/>
          </a:solidFill>
        </a:fill>
      </a:tcStyle>
    </a:band1H>
    <a:band1V>
      <a:tcStyle>
        <a:tcBdr/>
        <a:fill>
          <a:solidFill>
            <a:srgbClr val="CAD9D5"/>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p:restoredTop sz="95884"/>
  </p:normalViewPr>
  <p:slideViewPr>
    <p:cSldViewPr snapToGrid="0" snapToObjects="1">
      <p:cViewPr varScale="1">
        <p:scale>
          <a:sx n="91" d="100"/>
          <a:sy n="91" d="100"/>
        </p:scale>
        <p:origin x="-161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notesMaster" Target="notesMasters/notesMaster1.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827580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s://github.com/spring-projects/spring-boot/tree/v1.5.9.RELEASE/spring-boot-actuator/src/main/java/org/springframework/boot/actuate/health/HealthIndicator.java"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 Id="rId3" Type="http://schemas.openxmlformats.org/officeDocument/2006/relationships/hyperlink" Target="http://cloud.spring.io/spring-cloud-bus/"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 Id="rId3" Type="http://schemas.openxmlformats.org/officeDocument/2006/relationships/hyperlink" Target="http://cloud.spring.io/spring-cloud-bus/"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 Id="rId3" Type="http://schemas.openxmlformats.org/officeDocument/2006/relationships/hyperlink" Target="https://www.youtube.com/watch?time_continue=1&amp;v=zWM7oAbVL4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Shape 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 name="Shape 2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Learn more</a:t>
            </a:r>
          </a:p>
        </p:txBody>
      </p:sp>
      <p:sp>
        <p:nvSpPr>
          <p:cNvPr id="22" name="Shape 2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Defining “cloud 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Not about where, but HOW you build and run your app.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5" name="Shape 8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12 factor apps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https://12factor.net/</a:t>
            </a:r>
          </a:p>
        </p:txBody>
      </p:sp>
      <p:sp>
        <p:nvSpPr>
          <p:cNvPr id="91" name="Shape 9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Maturity model.</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Typically infrastructure independent, automated scaling, loosely coupled, in DevOps orgs, modern security approach</a:t>
            </a:r>
          </a:p>
        </p:txBody>
      </p:sp>
      <p:sp>
        <p:nvSpPr>
          <p:cNvPr id="98" name="Shape 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makes up a platform? What exactly is Cloud Foundry? </a:t>
            </a:r>
          </a:p>
        </p:txBody>
      </p:sp>
      <p:sp>
        <p:nvSpPr>
          <p:cNvPr id="112" name="Shape 11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4" name="Shape 1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4911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CF Architecture deep dive slide</a:t>
            </a:r>
          </a:p>
        </p:txBody>
      </p:sp>
      <p:sp>
        <p:nvSpPr>
          <p:cNvPr id="181" name="Shape 18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Now scale your app. I’ll wait.</a:t>
            </a:r>
          </a:p>
          <a:p>
            <a:pPr lvl="0">
              <a:spcBef>
                <a:spcPts val="0"/>
              </a:spcBef>
              <a:buNone/>
            </a:pPr>
            <a:endParaRPr lang="en-US" dirty="0"/>
          </a:p>
          <a:p>
            <a:pPr lvl="0">
              <a:spcBef>
                <a:spcPts val="0"/>
              </a:spcBef>
              <a:buNone/>
            </a:pPr>
            <a:r>
              <a:rPr lang="en-US" dirty="0"/>
              <a:t>Go get another VM, figure</a:t>
            </a:r>
            <a:r>
              <a:rPr lang="en-US" baseline="0" dirty="0"/>
              <a:t> out if it has what you need, duplicate your web server configs, update the LB, open up firewalls. Will you EVER scale down?</a:t>
            </a:r>
          </a:p>
          <a:p>
            <a:pPr lvl="0">
              <a:spcBef>
                <a:spcPts val="0"/>
              </a:spcBef>
              <a:buNone/>
            </a:pPr>
            <a:endParaRPr lang="en-US" baseline="0" dirty="0"/>
          </a:p>
          <a:p>
            <a:pPr lvl="0">
              <a:spcBef>
                <a:spcPts val="0"/>
              </a:spcBef>
              <a:buNone/>
            </a:pPr>
            <a:r>
              <a:rPr lang="en-US" baseline="0" dirty="0"/>
              <a:t>Still have to go package your code into an MSI, performing rolling upgrades, get code onto machines, run scripts, etc.</a:t>
            </a:r>
            <a:endParaRPr dirty="0"/>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Cf</a:t>
            </a:r>
            <a:r>
              <a:rPr lang="en-US" dirty="0"/>
              <a:t> push</a:t>
            </a:r>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34226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Cloud Foundry supports containers as a deployment unit (vs </a:t>
            </a:r>
            <a:r>
              <a:rPr lang="en-US" dirty="0" err="1"/>
              <a:t>buildpacks</a:t>
            </a:r>
            <a:r>
              <a:rPr lang="en-US" dirty="0"/>
              <a:t>)</a:t>
            </a:r>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182551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 name="Shape 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Cloud Foundry supports containers as a deployment unit (vs </a:t>
            </a:r>
            <a:r>
              <a:rPr lang="en-US" dirty="0" err="1"/>
              <a:t>buildpacks</a:t>
            </a:r>
            <a:r>
              <a:rPr lang="en-US" dirty="0"/>
              <a:t>)</a:t>
            </a:r>
          </a:p>
          <a:p>
            <a:endParaRPr lang="en-US" dirty="0"/>
          </a:p>
          <a:p>
            <a:pPr rtl="0" fontAlgn="base"/>
            <a:r>
              <a:rPr lang="en-US" sz="1200" b="0" i="0" u="none" strike="noStrike" kern="1200" dirty="0">
                <a:solidFill>
                  <a:schemeClr val="tx1"/>
                </a:solidFill>
                <a:effectLst/>
                <a:latin typeface="+mn-lt"/>
                <a:ea typeface="+mn-ea"/>
                <a:cs typeface="+mn-cs"/>
              </a:rPr>
              <a:t>When staging complete the output consists of metadata from the </a:t>
            </a:r>
            <a:r>
              <a:rPr lang="en-US" sz="1200" b="0" i="0" u="none" strike="noStrike" kern="1200" dirty="0" err="1">
                <a:solidFill>
                  <a:schemeClr val="tx1"/>
                </a:solidFill>
                <a:effectLst/>
                <a:latin typeface="+mn-lt"/>
                <a:ea typeface="+mn-ea"/>
                <a:cs typeface="+mn-cs"/>
              </a:rPr>
              <a:t>buildpack</a:t>
            </a:r>
            <a:r>
              <a:rPr lang="en-US" sz="1200" b="0" i="0" u="none" strike="noStrike" kern="1200" dirty="0">
                <a:solidFill>
                  <a:schemeClr val="tx1"/>
                </a:solidFill>
                <a:effectLst/>
                <a:latin typeface="+mn-lt"/>
                <a:ea typeface="+mn-ea"/>
                <a:cs typeface="+mn-cs"/>
              </a:rPr>
              <a:t> and a droplet, which is an archive of files that should be layered on top of the Root Filesystem. Cloud Controller asks Diego to launch instances of the application.  Diego does this by scheduling containers on the Cells.</a:t>
            </a:r>
          </a:p>
          <a:p>
            <a:pPr rtl="0" fontAlgn="base"/>
            <a:r>
              <a:rPr lang="en-US" sz="1200" b="1" i="0" u="none" strike="noStrike" kern="1200" dirty="0">
                <a:solidFill>
                  <a:schemeClr val="tx1"/>
                </a:solidFill>
                <a:effectLst/>
                <a:latin typeface="+mn-lt"/>
                <a:ea typeface="+mn-ea"/>
                <a:cs typeface="+mn-cs"/>
              </a:rPr>
              <a:t>File System:</a:t>
            </a:r>
            <a:r>
              <a:rPr lang="en-US" sz="1200" b="0" i="0" u="none" strike="noStrike" kern="1200" dirty="0">
                <a:solidFill>
                  <a:schemeClr val="tx1"/>
                </a:solidFill>
                <a:effectLst/>
                <a:latin typeface="+mn-lt"/>
                <a:ea typeface="+mn-ea"/>
                <a:cs typeface="+mn-cs"/>
              </a:rPr>
              <a:t>  The running application container contains the </a:t>
            </a:r>
            <a:r>
              <a:rPr lang="en-US" sz="1200" b="1" i="0" u="none" strike="noStrike" kern="1200" dirty="0">
                <a:solidFill>
                  <a:schemeClr val="tx1"/>
                </a:solidFill>
                <a:effectLst/>
                <a:latin typeface="+mn-lt"/>
                <a:ea typeface="+mn-ea"/>
                <a:cs typeface="+mn-cs"/>
              </a:rPr>
              <a:t>Root Filesystem</a:t>
            </a:r>
            <a:r>
              <a:rPr lang="en-US" sz="1200" b="0" i="0" u="none" strike="noStrike" kern="1200" dirty="0">
                <a:solidFill>
                  <a:schemeClr val="tx1"/>
                </a:solidFill>
                <a:effectLst/>
                <a:latin typeface="+mn-lt"/>
                <a:ea typeface="+mn-ea"/>
                <a:cs typeface="+mn-cs"/>
              </a:rPr>
              <a:t> and a copy of the application droplet.</a:t>
            </a:r>
            <a:endParaRPr lang="en-US" sz="1200" b="1"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Metadata:</a:t>
            </a:r>
            <a:r>
              <a:rPr lang="en-US" sz="1200" b="0" i="0" u="none" strike="noStrike" kern="1200" dirty="0">
                <a:solidFill>
                  <a:schemeClr val="tx1"/>
                </a:solidFill>
                <a:effectLst/>
                <a:latin typeface="+mn-lt"/>
                <a:ea typeface="+mn-ea"/>
                <a:cs typeface="+mn-cs"/>
              </a:rPr>
              <a:t>  Cloud Controller provides Diego with metadata to launch the correct process within the </a:t>
            </a:r>
            <a:r>
              <a:rPr lang="en-US" sz="1200" b="1" i="0" u="none" strike="noStrike" kern="1200" dirty="0">
                <a:solidFill>
                  <a:schemeClr val="tx1"/>
                </a:solidFill>
                <a:effectLst/>
                <a:latin typeface="+mn-lt"/>
                <a:ea typeface="+mn-ea"/>
                <a:cs typeface="+mn-cs"/>
              </a:rPr>
              <a:t>Cloud Foundry Container Environment</a:t>
            </a:r>
            <a:r>
              <a:rPr lang="en-US" sz="1200" b="0" i="0" u="none" strike="noStrike" kern="1200" dirty="0">
                <a:solidFill>
                  <a:schemeClr val="tx1"/>
                </a:solidFill>
                <a:effectLst/>
                <a:latin typeface="+mn-lt"/>
                <a:ea typeface="+mn-ea"/>
                <a:cs typeface="+mn-cs"/>
              </a:rPr>
              <a:t> and to monitor the process’ health.</a:t>
            </a: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2112748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Cloud Foundry supports containers as a deployment unit (vs </a:t>
            </a:r>
            <a:r>
              <a:rPr lang="en-US" dirty="0" err="1"/>
              <a:t>buildpacks</a:t>
            </a:r>
            <a:r>
              <a:rPr lang="en-US" dirty="0"/>
              <a:t>)</a:t>
            </a:r>
          </a:p>
          <a:p>
            <a:endParaRPr lang="en-US" dirty="0"/>
          </a:p>
          <a:p>
            <a:pPr rtl="0" fontAlgn="base"/>
            <a:r>
              <a:rPr lang="en-US" sz="1200" b="0" i="0" u="none" strike="noStrike" kern="1200" dirty="0">
                <a:solidFill>
                  <a:schemeClr val="tx1"/>
                </a:solidFill>
                <a:effectLst/>
                <a:latin typeface="+mn-lt"/>
                <a:ea typeface="+mn-ea"/>
                <a:cs typeface="+mn-cs"/>
              </a:rPr>
              <a:t>After the metadata arrives, Cloud Controller asks Diego to launch instances of the application.  Diego does this by scheduling containers on the Cells.</a:t>
            </a:r>
          </a:p>
          <a:p>
            <a:pPr rtl="0" fontAlgn="base"/>
            <a:r>
              <a:rPr lang="en-US" sz="1200" b="1" i="0" u="none" strike="noStrike" kern="1200" dirty="0">
                <a:solidFill>
                  <a:schemeClr val="tx1"/>
                </a:solidFill>
                <a:effectLst/>
                <a:latin typeface="+mn-lt"/>
                <a:ea typeface="+mn-ea"/>
                <a:cs typeface="+mn-cs"/>
              </a:rPr>
              <a:t>File System:</a:t>
            </a:r>
            <a:r>
              <a:rPr lang="en-US" sz="1200" b="0" i="0" u="none" strike="noStrike" kern="1200" dirty="0">
                <a:solidFill>
                  <a:schemeClr val="tx1"/>
                </a:solidFill>
                <a:effectLst/>
                <a:latin typeface="+mn-lt"/>
                <a:ea typeface="+mn-ea"/>
                <a:cs typeface="+mn-cs"/>
              </a:rPr>
              <a:t>  Garden will download and cache the Docker image layers.  It will then mount these layers into the Container file system.  Some of the code that Garden uses for this process is shared code that is also used with Docker/</a:t>
            </a:r>
            <a:r>
              <a:rPr lang="en-US" sz="1200" b="0" i="0" u="none" strike="noStrike" kern="1200" dirty="0" err="1">
                <a:solidFill>
                  <a:schemeClr val="tx1"/>
                </a:solidFill>
                <a:effectLst/>
                <a:latin typeface="+mn-lt"/>
                <a:ea typeface="+mn-ea"/>
                <a:cs typeface="+mn-cs"/>
              </a:rPr>
              <a:t>OpenShift</a:t>
            </a:r>
            <a:r>
              <a:rPr lang="en-US" sz="1200" b="0" i="0" u="none" strike="noStrike" kern="1200" dirty="0">
                <a:solidFill>
                  <a:schemeClr val="tx1"/>
                </a:solidFill>
                <a:effectLst/>
                <a:latin typeface="+mn-lt"/>
                <a:ea typeface="+mn-ea"/>
                <a:cs typeface="+mn-cs"/>
              </a:rPr>
              <a:t>.  Note that Garden will </a:t>
            </a:r>
            <a:r>
              <a:rPr lang="en-US" sz="1200" b="0" i="1" u="none" strike="noStrike" kern="1200" dirty="0">
                <a:solidFill>
                  <a:schemeClr val="tx1"/>
                </a:solidFill>
                <a:effectLst/>
                <a:latin typeface="+mn-lt"/>
                <a:ea typeface="+mn-ea"/>
                <a:cs typeface="+mn-cs"/>
              </a:rPr>
              <a:t>only</a:t>
            </a:r>
            <a:r>
              <a:rPr lang="en-US" sz="1200" b="0" i="0" u="none" strike="noStrike" kern="1200" dirty="0">
                <a:solidFill>
                  <a:schemeClr val="tx1"/>
                </a:solidFill>
                <a:effectLst/>
                <a:latin typeface="+mn-lt"/>
                <a:ea typeface="+mn-ea"/>
                <a:cs typeface="+mn-cs"/>
              </a:rPr>
              <a:t> download layers that have not been cached.</a:t>
            </a:r>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Metadata:</a:t>
            </a:r>
            <a:r>
              <a:rPr lang="en-US" sz="1200" b="0" i="0" u="none" strike="noStrike" kern="1200" dirty="0">
                <a:solidFill>
                  <a:schemeClr val="tx1"/>
                </a:solidFill>
                <a:effectLst/>
                <a:latin typeface="+mn-lt"/>
                <a:ea typeface="+mn-ea"/>
                <a:cs typeface="+mn-cs"/>
              </a:rPr>
              <a:t>  Cloud Controller provides Diego with metadata to launch the correct process within the </a:t>
            </a:r>
            <a:r>
              <a:rPr lang="en-US" sz="1200" b="1" i="0" u="none" strike="noStrike" kern="1200" dirty="0">
                <a:solidFill>
                  <a:schemeClr val="tx1"/>
                </a:solidFill>
                <a:effectLst/>
                <a:latin typeface="+mn-lt"/>
                <a:ea typeface="+mn-ea"/>
                <a:cs typeface="+mn-cs"/>
              </a:rPr>
              <a:t>Cloud Foundry Container Environment</a:t>
            </a:r>
            <a:r>
              <a:rPr lang="en-US" sz="1200" b="0" i="0" u="none" strike="noStrike" kern="1200" dirty="0">
                <a:solidFill>
                  <a:schemeClr val="tx1"/>
                </a:solidFill>
                <a:effectLst/>
                <a:latin typeface="+mn-lt"/>
                <a:ea typeface="+mn-ea"/>
                <a:cs typeface="+mn-cs"/>
              </a:rPr>
              <a:t> and to monitor the process’ health.</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680451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Cloud Foundry supports containers</a:t>
            </a:r>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2005033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4 layers </a:t>
            </a:r>
            <a:r>
              <a:rPr lang="mr-IN" dirty="0"/>
              <a:t>–</a:t>
            </a:r>
            <a:r>
              <a:rPr lang="en-US" dirty="0"/>
              <a:t> app (container), process, VM, rack or data center</a:t>
            </a:r>
            <a:endParaRPr dirty="0"/>
          </a:p>
        </p:txBody>
      </p:sp>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13" name="Shape 3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6731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13" name="Shape 3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 name="Shape 2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speaker intros</a:t>
            </a:r>
          </a:p>
        </p:txBody>
      </p:sp>
      <p:sp>
        <p:nvSpPr>
          <p:cNvPr id="30" name="Shape 3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The server is easily embeddable in a Spring Boot application using the @EnableConfigServer annotation.</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Application configuration data is stored in a backend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Git, Subversion and File System backends are supported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Git is the default backend. It's great for auditing changes and managing upgrades</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Setting the git backend is done via the spring.cloud.config.server.git.uriconfiguration property</a:t>
            </a:r>
            <a:endParaRPr sz="1200" b="1">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History of Spring. Replaces Java EE as a the “standard” Java Framework. Cover some high-level values of Spring.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Shape 24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agenda</a:t>
            </a:r>
          </a:p>
        </p:txBody>
      </p:sp>
      <p:sp>
        <p:nvSpPr>
          <p:cNvPr id="43" name="Shape 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0"/>
              </a:spcAft>
              <a:buClr>
                <a:schemeClr val="folHlink"/>
              </a:buClr>
              <a:buSzPts val="1100"/>
              <a:buFont typeface="Arial"/>
              <a:buNone/>
            </a:pPr>
            <a:r>
              <a:rPr lang="en" sz="1050">
                <a:solidFill>
                  <a:srgbClr val="305CB5"/>
                </a:solidFill>
                <a:highlight>
                  <a:srgbClr val="F7F7F9"/>
                </a:highlight>
                <a:latin typeface="Consolas"/>
                <a:ea typeface="Consolas"/>
                <a:cs typeface="Consolas"/>
                <a:sym typeface="Consolas"/>
              </a:rPr>
              <a:t>@SpringBootApplication</a:t>
            </a:r>
            <a:r>
              <a:rPr lang="en" sz="1150">
                <a:solidFill>
                  <a:srgbClr val="34302D"/>
                </a:solidFill>
                <a:latin typeface="Varela Round"/>
                <a:ea typeface="Varela Round"/>
                <a:cs typeface="Varela Round"/>
                <a:sym typeface="Varela Round"/>
              </a:rPr>
              <a:t> is a convenience annotation that adds all of the following:</a:t>
            </a:r>
            <a:endParaRPr sz="1150">
              <a:solidFill>
                <a:srgbClr val="34302D"/>
              </a:solidFill>
              <a:latin typeface="Varela Round"/>
              <a:ea typeface="Varela Round"/>
              <a:cs typeface="Varela Round"/>
              <a:sym typeface="Varela Round"/>
            </a:endParaRPr>
          </a:p>
          <a:p>
            <a:pPr marL="698500" lvl="0" indent="-295275" rtl="0">
              <a:lnSpc>
                <a:spcPct val="156521"/>
              </a:lnSpc>
              <a:spcBef>
                <a:spcPts val="150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@Configuration</a:t>
            </a:r>
            <a:r>
              <a:rPr lang="en" sz="1150">
                <a:solidFill>
                  <a:srgbClr val="34302D"/>
                </a:solidFill>
                <a:latin typeface="Varela Round"/>
                <a:ea typeface="Varela Round"/>
                <a:cs typeface="Varela Round"/>
                <a:sym typeface="Varela Round"/>
              </a:rPr>
              <a:t> tags the class as a source of bean definitions for the application context.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@EnableAutoConfiguration</a:t>
            </a:r>
            <a:r>
              <a:rPr lang="en" sz="1150">
                <a:solidFill>
                  <a:srgbClr val="34302D"/>
                </a:solidFill>
                <a:latin typeface="Varela Round"/>
                <a:ea typeface="Varela Round"/>
                <a:cs typeface="Varela Round"/>
                <a:sym typeface="Varela Round"/>
              </a:rPr>
              <a:t> tells Spring Boot to start adding beans based on classpath settings, other beans, and various property settings.</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150">
                <a:solidFill>
                  <a:srgbClr val="34302D"/>
                </a:solidFill>
                <a:latin typeface="Varela Round"/>
                <a:ea typeface="Varela Round"/>
                <a:cs typeface="Varela Round"/>
                <a:sym typeface="Varela Round"/>
              </a:rPr>
              <a:t>Normally you would add </a:t>
            </a:r>
            <a:r>
              <a:rPr lang="en" sz="1050">
                <a:solidFill>
                  <a:srgbClr val="305CB5"/>
                </a:solidFill>
                <a:highlight>
                  <a:srgbClr val="F7F7F9"/>
                </a:highlight>
                <a:latin typeface="Consolas"/>
                <a:ea typeface="Consolas"/>
                <a:cs typeface="Consolas"/>
                <a:sym typeface="Consolas"/>
              </a:rPr>
              <a:t>@EnableWebMvc</a:t>
            </a:r>
            <a:r>
              <a:rPr lang="en" sz="1150">
                <a:solidFill>
                  <a:srgbClr val="34302D"/>
                </a:solidFill>
                <a:latin typeface="Varela Round"/>
                <a:ea typeface="Varela Round"/>
                <a:cs typeface="Varela Round"/>
                <a:sym typeface="Varela Round"/>
              </a:rPr>
              <a:t> for a Spring MVC app, but Spring Boot adds it automatically when it sees </a:t>
            </a:r>
            <a:r>
              <a:rPr lang="en" sz="1150" b="1">
                <a:solidFill>
                  <a:srgbClr val="34302D"/>
                </a:solidFill>
                <a:latin typeface="Montserrat"/>
                <a:ea typeface="Montserrat"/>
                <a:cs typeface="Montserrat"/>
                <a:sym typeface="Montserrat"/>
              </a:rPr>
              <a:t>spring-webmvc</a:t>
            </a:r>
            <a:r>
              <a:rPr lang="en" sz="1150">
                <a:solidFill>
                  <a:srgbClr val="34302D"/>
                </a:solidFill>
                <a:latin typeface="Varela Round"/>
                <a:ea typeface="Varela Round"/>
                <a:cs typeface="Varela Round"/>
                <a:sym typeface="Varela Round"/>
              </a:rPr>
              <a:t> on the classpath. This flags the application as a web application and activates key behaviors such as setting up a </a:t>
            </a:r>
            <a:r>
              <a:rPr lang="en" sz="1050">
                <a:solidFill>
                  <a:srgbClr val="305CB5"/>
                </a:solidFill>
                <a:highlight>
                  <a:srgbClr val="F7F7F9"/>
                </a:highlight>
                <a:latin typeface="Consolas"/>
                <a:ea typeface="Consolas"/>
                <a:cs typeface="Consolas"/>
                <a:sym typeface="Consolas"/>
              </a:rPr>
              <a:t>DispatcherServlet</a:t>
            </a:r>
            <a:r>
              <a:rPr lang="en" sz="1150">
                <a:solidFill>
                  <a:srgbClr val="34302D"/>
                </a:solidFill>
                <a:latin typeface="Varela Round"/>
                <a:ea typeface="Varela Round"/>
                <a:cs typeface="Varela Round"/>
                <a:sym typeface="Varela Round"/>
              </a:rPr>
              <a: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@ComponentScan</a:t>
            </a:r>
            <a:r>
              <a:rPr lang="en" sz="1150">
                <a:solidFill>
                  <a:srgbClr val="34302D"/>
                </a:solidFill>
                <a:latin typeface="Varela Round"/>
                <a:ea typeface="Varela Round"/>
                <a:cs typeface="Varela Round"/>
                <a:sym typeface="Varela Round"/>
              </a:rPr>
              <a:t> tells Spring to look for other components, configurations, and services in the </a:t>
            </a:r>
            <a:r>
              <a:rPr lang="en" sz="1050">
                <a:solidFill>
                  <a:srgbClr val="305CB5"/>
                </a:solidFill>
                <a:highlight>
                  <a:srgbClr val="F7F7F9"/>
                </a:highlight>
                <a:latin typeface="Consolas"/>
                <a:ea typeface="Consolas"/>
                <a:cs typeface="Consolas"/>
                <a:sym typeface="Consolas"/>
              </a:rPr>
              <a:t>hello</a:t>
            </a:r>
            <a:r>
              <a:rPr lang="en" sz="1150">
                <a:solidFill>
                  <a:srgbClr val="34302D"/>
                </a:solidFill>
                <a:latin typeface="Varela Round"/>
                <a:ea typeface="Varela Round"/>
                <a:cs typeface="Varela Round"/>
                <a:sym typeface="Varela Round"/>
              </a:rPr>
              <a:t> package, allowing it to find the controllers.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150">
                <a:solidFill>
                  <a:srgbClr val="34302D"/>
                </a:solidFill>
                <a:highlight>
                  <a:srgbClr val="F1F1F1"/>
                </a:highlight>
                <a:latin typeface="Varela Round"/>
                <a:ea typeface="Varela Round"/>
                <a:cs typeface="Varela Round"/>
                <a:sym typeface="Varela Round"/>
              </a:rPr>
              <a:t>The class is flagged as a </a:t>
            </a:r>
            <a:r>
              <a:rPr lang="en" sz="1050">
                <a:solidFill>
                  <a:srgbClr val="305CB5"/>
                </a:solidFill>
                <a:highlight>
                  <a:srgbClr val="F7F7F9"/>
                </a:highlight>
                <a:latin typeface="Consolas"/>
                <a:ea typeface="Consolas"/>
                <a:cs typeface="Consolas"/>
                <a:sym typeface="Consolas"/>
              </a:rPr>
              <a:t>@RestController</a:t>
            </a:r>
            <a:r>
              <a:rPr lang="en" sz="1150">
                <a:solidFill>
                  <a:srgbClr val="34302D"/>
                </a:solidFill>
                <a:highlight>
                  <a:srgbClr val="F1F1F1"/>
                </a:highlight>
                <a:latin typeface="Varela Round"/>
                <a:ea typeface="Varela Round"/>
                <a:cs typeface="Varela Round"/>
                <a:sym typeface="Varela Round"/>
              </a:rPr>
              <a:t>, meaning it’s ready for use by Spring MVC to handle web requests. </a:t>
            </a:r>
            <a:r>
              <a:rPr lang="en" sz="1050">
                <a:solidFill>
                  <a:srgbClr val="305CB5"/>
                </a:solidFill>
                <a:highlight>
                  <a:srgbClr val="F7F7F9"/>
                </a:highlight>
                <a:latin typeface="Consolas"/>
                <a:ea typeface="Consolas"/>
                <a:cs typeface="Consolas"/>
                <a:sym typeface="Consolas"/>
              </a:rPr>
              <a:t>@RequestMapping</a:t>
            </a:r>
            <a:r>
              <a:rPr lang="en" sz="1150">
                <a:solidFill>
                  <a:srgbClr val="34302D"/>
                </a:solidFill>
                <a:highlight>
                  <a:srgbClr val="F1F1F1"/>
                </a:highlight>
                <a:latin typeface="Varela Round"/>
                <a:ea typeface="Varela Round"/>
                <a:cs typeface="Varela Round"/>
                <a:sym typeface="Varela Round"/>
              </a:rPr>
              <a:t> maps </a:t>
            </a:r>
            <a:r>
              <a:rPr lang="en" sz="1050">
                <a:solidFill>
                  <a:srgbClr val="305CB5"/>
                </a:solidFill>
                <a:highlight>
                  <a:srgbClr val="F7F7F9"/>
                </a:highlight>
                <a:latin typeface="Consolas"/>
                <a:ea typeface="Consolas"/>
                <a:cs typeface="Consolas"/>
                <a:sym typeface="Consolas"/>
              </a:rPr>
              <a:t>/</a:t>
            </a:r>
            <a:r>
              <a:rPr lang="en" sz="1150">
                <a:solidFill>
                  <a:srgbClr val="34302D"/>
                </a:solidFill>
                <a:highlight>
                  <a:srgbClr val="F1F1F1"/>
                </a:highlight>
                <a:latin typeface="Varela Round"/>
                <a:ea typeface="Varela Round"/>
                <a:cs typeface="Varela Round"/>
                <a:sym typeface="Varela Round"/>
              </a:rPr>
              <a:t> to the </a:t>
            </a:r>
            <a:r>
              <a:rPr lang="en" sz="1050">
                <a:solidFill>
                  <a:srgbClr val="305CB5"/>
                </a:solidFill>
                <a:highlight>
                  <a:srgbClr val="F7F7F9"/>
                </a:highlight>
                <a:latin typeface="Consolas"/>
                <a:ea typeface="Consolas"/>
                <a:cs typeface="Consolas"/>
                <a:sym typeface="Consolas"/>
              </a:rPr>
              <a:t>index()</a:t>
            </a:r>
            <a:r>
              <a:rPr lang="en" sz="1150">
                <a:solidFill>
                  <a:srgbClr val="34302D"/>
                </a:solidFill>
                <a:highlight>
                  <a:srgbClr val="F1F1F1"/>
                </a:highlight>
                <a:latin typeface="Varela Round"/>
                <a:ea typeface="Varela Round"/>
                <a:cs typeface="Varela Round"/>
                <a:sym typeface="Varela Round"/>
              </a:rPr>
              <a:t> method. When invoked from a browser or using curl on the command line, the method returns pure text. That’s because </a:t>
            </a:r>
            <a:r>
              <a:rPr lang="en" sz="1050">
                <a:solidFill>
                  <a:srgbClr val="305CB5"/>
                </a:solidFill>
                <a:highlight>
                  <a:srgbClr val="F7F7F9"/>
                </a:highlight>
                <a:latin typeface="Consolas"/>
                <a:ea typeface="Consolas"/>
                <a:cs typeface="Consolas"/>
                <a:sym typeface="Consolas"/>
              </a:rPr>
              <a:t>@RestController</a:t>
            </a:r>
            <a:r>
              <a:rPr lang="en" sz="1150">
                <a:solidFill>
                  <a:srgbClr val="34302D"/>
                </a:solidFill>
                <a:highlight>
                  <a:srgbClr val="F1F1F1"/>
                </a:highlight>
                <a:latin typeface="Varela Round"/>
                <a:ea typeface="Varela Round"/>
                <a:cs typeface="Varela Round"/>
                <a:sym typeface="Varela Round"/>
              </a:rPr>
              <a:t> combines </a:t>
            </a:r>
            <a:r>
              <a:rPr lang="en" sz="1050">
                <a:solidFill>
                  <a:srgbClr val="305CB5"/>
                </a:solidFill>
                <a:highlight>
                  <a:srgbClr val="F7F7F9"/>
                </a:highlight>
                <a:latin typeface="Consolas"/>
                <a:ea typeface="Consolas"/>
                <a:cs typeface="Consolas"/>
                <a:sym typeface="Consolas"/>
              </a:rPr>
              <a:t>@Controller</a:t>
            </a:r>
            <a:r>
              <a:rPr lang="en" sz="1150">
                <a:solidFill>
                  <a:srgbClr val="34302D"/>
                </a:solidFill>
                <a:highlight>
                  <a:srgbClr val="F1F1F1"/>
                </a:highlight>
                <a:latin typeface="Varela Round"/>
                <a:ea typeface="Varela Round"/>
                <a:cs typeface="Varela Round"/>
                <a:sym typeface="Varela Round"/>
              </a:rPr>
              <a:t> and </a:t>
            </a:r>
            <a:r>
              <a:rPr lang="en" sz="1050">
                <a:solidFill>
                  <a:srgbClr val="305CB5"/>
                </a:solidFill>
                <a:highlight>
                  <a:srgbClr val="F7F7F9"/>
                </a:highlight>
                <a:latin typeface="Consolas"/>
                <a:ea typeface="Consolas"/>
                <a:cs typeface="Consolas"/>
                <a:sym typeface="Consolas"/>
              </a:rPr>
              <a:t>@ResponseBody</a:t>
            </a:r>
            <a:r>
              <a:rPr lang="en" sz="1150">
                <a:solidFill>
                  <a:srgbClr val="34302D"/>
                </a:solidFill>
                <a:highlight>
                  <a:srgbClr val="F1F1F1"/>
                </a:highlight>
                <a:latin typeface="Varela Round"/>
                <a:ea typeface="Varela Round"/>
                <a:cs typeface="Varela Round"/>
                <a:sym typeface="Varela Round"/>
              </a:rPr>
              <a:t>, two annotations that results in web requests returning data rather than a view.</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150">
                <a:solidFill>
                  <a:srgbClr val="34302D"/>
                </a:solidFill>
                <a:highlight>
                  <a:srgbClr val="F1F1F1"/>
                </a:highlight>
                <a:latin typeface="Varela Round"/>
                <a:ea typeface="Varela Round"/>
                <a:cs typeface="Varela Round"/>
                <a:sym typeface="Varela Round"/>
              </a:rPr>
              <a:t>The class is flagged as a </a:t>
            </a:r>
            <a:r>
              <a:rPr lang="en" sz="1050">
                <a:solidFill>
                  <a:srgbClr val="305CB5"/>
                </a:solidFill>
                <a:highlight>
                  <a:srgbClr val="F7F7F9"/>
                </a:highlight>
                <a:latin typeface="Consolas"/>
                <a:ea typeface="Consolas"/>
                <a:cs typeface="Consolas"/>
                <a:sym typeface="Consolas"/>
              </a:rPr>
              <a:t>@RestController</a:t>
            </a:r>
            <a:r>
              <a:rPr lang="en" sz="1150">
                <a:solidFill>
                  <a:srgbClr val="34302D"/>
                </a:solidFill>
                <a:highlight>
                  <a:srgbClr val="F1F1F1"/>
                </a:highlight>
                <a:latin typeface="Varela Round"/>
                <a:ea typeface="Varela Round"/>
                <a:cs typeface="Varela Round"/>
                <a:sym typeface="Varela Round"/>
              </a:rPr>
              <a:t>, meaning it’s ready for use by Spring MVC to handle web requests. </a:t>
            </a:r>
            <a:r>
              <a:rPr lang="en" sz="1050">
                <a:solidFill>
                  <a:srgbClr val="305CB5"/>
                </a:solidFill>
                <a:highlight>
                  <a:srgbClr val="F7F7F9"/>
                </a:highlight>
                <a:latin typeface="Consolas"/>
                <a:ea typeface="Consolas"/>
                <a:cs typeface="Consolas"/>
                <a:sym typeface="Consolas"/>
              </a:rPr>
              <a:t>@RequestMapping</a:t>
            </a:r>
            <a:r>
              <a:rPr lang="en" sz="1150">
                <a:solidFill>
                  <a:srgbClr val="34302D"/>
                </a:solidFill>
                <a:highlight>
                  <a:srgbClr val="F1F1F1"/>
                </a:highlight>
                <a:latin typeface="Varela Round"/>
                <a:ea typeface="Varela Round"/>
                <a:cs typeface="Varela Round"/>
                <a:sym typeface="Varela Round"/>
              </a:rPr>
              <a:t> maps </a:t>
            </a:r>
            <a:r>
              <a:rPr lang="en" sz="1050">
                <a:solidFill>
                  <a:srgbClr val="305CB5"/>
                </a:solidFill>
                <a:highlight>
                  <a:srgbClr val="F7F7F9"/>
                </a:highlight>
                <a:latin typeface="Consolas"/>
                <a:ea typeface="Consolas"/>
                <a:cs typeface="Consolas"/>
                <a:sym typeface="Consolas"/>
              </a:rPr>
              <a:t>/</a:t>
            </a:r>
            <a:r>
              <a:rPr lang="en" sz="1150">
                <a:solidFill>
                  <a:srgbClr val="34302D"/>
                </a:solidFill>
                <a:highlight>
                  <a:srgbClr val="F1F1F1"/>
                </a:highlight>
                <a:latin typeface="Varela Round"/>
                <a:ea typeface="Varela Round"/>
                <a:cs typeface="Varela Round"/>
                <a:sym typeface="Varela Round"/>
              </a:rPr>
              <a:t> to the </a:t>
            </a:r>
            <a:r>
              <a:rPr lang="en" sz="1050">
                <a:solidFill>
                  <a:srgbClr val="305CB5"/>
                </a:solidFill>
                <a:highlight>
                  <a:srgbClr val="F7F7F9"/>
                </a:highlight>
                <a:latin typeface="Consolas"/>
                <a:ea typeface="Consolas"/>
                <a:cs typeface="Consolas"/>
                <a:sym typeface="Consolas"/>
              </a:rPr>
              <a:t>index()</a:t>
            </a:r>
            <a:r>
              <a:rPr lang="en" sz="1150">
                <a:solidFill>
                  <a:srgbClr val="34302D"/>
                </a:solidFill>
                <a:highlight>
                  <a:srgbClr val="F1F1F1"/>
                </a:highlight>
                <a:latin typeface="Varela Round"/>
                <a:ea typeface="Varela Round"/>
                <a:cs typeface="Varela Round"/>
                <a:sym typeface="Varela Round"/>
              </a:rPr>
              <a:t> method. When invoked from a browser or using curl on the command line, the method returns pure text. That’s because </a:t>
            </a:r>
            <a:r>
              <a:rPr lang="en" sz="1050">
                <a:solidFill>
                  <a:srgbClr val="305CB5"/>
                </a:solidFill>
                <a:highlight>
                  <a:srgbClr val="F7F7F9"/>
                </a:highlight>
                <a:latin typeface="Consolas"/>
                <a:ea typeface="Consolas"/>
                <a:cs typeface="Consolas"/>
                <a:sym typeface="Consolas"/>
              </a:rPr>
              <a:t>@RestController</a:t>
            </a:r>
            <a:r>
              <a:rPr lang="en" sz="1150">
                <a:solidFill>
                  <a:srgbClr val="34302D"/>
                </a:solidFill>
                <a:highlight>
                  <a:srgbClr val="F1F1F1"/>
                </a:highlight>
                <a:latin typeface="Varela Round"/>
                <a:ea typeface="Varela Round"/>
                <a:cs typeface="Varela Round"/>
                <a:sym typeface="Varela Round"/>
              </a:rPr>
              <a:t> combines </a:t>
            </a:r>
            <a:r>
              <a:rPr lang="en" sz="1050">
                <a:solidFill>
                  <a:srgbClr val="305CB5"/>
                </a:solidFill>
                <a:highlight>
                  <a:srgbClr val="F7F7F9"/>
                </a:highlight>
                <a:latin typeface="Consolas"/>
                <a:ea typeface="Consolas"/>
                <a:cs typeface="Consolas"/>
                <a:sym typeface="Consolas"/>
              </a:rPr>
              <a:t>@Controller</a:t>
            </a:r>
            <a:r>
              <a:rPr lang="en" sz="1150">
                <a:solidFill>
                  <a:srgbClr val="34302D"/>
                </a:solidFill>
                <a:highlight>
                  <a:srgbClr val="F1F1F1"/>
                </a:highlight>
                <a:latin typeface="Varela Round"/>
                <a:ea typeface="Varela Round"/>
                <a:cs typeface="Varela Round"/>
                <a:sym typeface="Varela Round"/>
              </a:rPr>
              <a:t> and </a:t>
            </a:r>
            <a:r>
              <a:rPr lang="en" sz="1050">
                <a:solidFill>
                  <a:srgbClr val="305CB5"/>
                </a:solidFill>
                <a:highlight>
                  <a:srgbClr val="F7F7F9"/>
                </a:highlight>
                <a:latin typeface="Consolas"/>
                <a:ea typeface="Consolas"/>
                <a:cs typeface="Consolas"/>
                <a:sym typeface="Consolas"/>
              </a:rPr>
              <a:t>@ResponseBody</a:t>
            </a:r>
            <a:r>
              <a:rPr lang="en" sz="1150">
                <a:solidFill>
                  <a:srgbClr val="34302D"/>
                </a:solidFill>
                <a:highlight>
                  <a:srgbClr val="F1F1F1"/>
                </a:highlight>
                <a:latin typeface="Varela Round"/>
                <a:ea typeface="Varela Round"/>
                <a:cs typeface="Varela Round"/>
                <a:sym typeface="Varela Round"/>
              </a:rPr>
              <a:t>, two annotations that results in web requests returning data rather than a view.</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23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need to be good at software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customer UX matters</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operate at scale</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new business opportunities</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improve EVERYONE’S satisfaction</a:t>
            </a:r>
          </a:p>
        </p:txBody>
      </p:sp>
      <p:sp>
        <p:nvSpPr>
          <p:cNvPr id="49" name="Shape 4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actuator</a:t>
            </a:r>
            <a:endParaRPr/>
          </a:p>
          <a:p>
            <a:pPr marL="0" lvl="0" indent="0">
              <a:spcBef>
                <a:spcPts val="0"/>
              </a:spcBef>
              <a:spcAft>
                <a:spcPts val="0"/>
              </a:spcAft>
              <a:buNone/>
            </a:pPr>
            <a:r>
              <a:rPr lang="en"/>
              <a:t>Provides a hypermedia-based “discovery page” for the other endpoints. Requires Spring HATEOAS to be on the classpath.</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auditevents</a:t>
            </a:r>
            <a:endParaRPr/>
          </a:p>
          <a:p>
            <a:pPr marL="0" lvl="0" indent="0">
              <a:spcBef>
                <a:spcPts val="0"/>
              </a:spcBef>
              <a:spcAft>
                <a:spcPts val="0"/>
              </a:spcAft>
              <a:buNone/>
            </a:pPr>
            <a:r>
              <a:rPr lang="en"/>
              <a:t>Exposes audit events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autoconfig</a:t>
            </a:r>
            <a:endParaRPr/>
          </a:p>
          <a:p>
            <a:pPr marL="0" lvl="0" indent="0">
              <a:spcBef>
                <a:spcPts val="0"/>
              </a:spcBef>
              <a:spcAft>
                <a:spcPts val="0"/>
              </a:spcAft>
              <a:buNone/>
            </a:pPr>
            <a:r>
              <a:rPr lang="en"/>
              <a:t>Displays an auto-configuration report showing all auto-configuration candidates and the reason why they ‘were’ or ‘were not’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beans</a:t>
            </a:r>
            <a:endParaRPr/>
          </a:p>
          <a:p>
            <a:pPr marL="0" lvl="0" indent="0">
              <a:spcBef>
                <a:spcPts val="0"/>
              </a:spcBef>
              <a:spcAft>
                <a:spcPts val="0"/>
              </a:spcAft>
              <a:buNone/>
            </a:pPr>
            <a:r>
              <a:rPr lang="en"/>
              <a:t>Displays a complete list of all the Spring beans in your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configprops</a:t>
            </a:r>
            <a:endParaRPr/>
          </a:p>
          <a:p>
            <a:pPr marL="0" lvl="0" indent="0">
              <a:spcBef>
                <a:spcPts val="0"/>
              </a:spcBef>
              <a:spcAft>
                <a:spcPts val="0"/>
              </a:spcAft>
              <a:buNone/>
            </a:pPr>
            <a:r>
              <a:rPr lang="en"/>
              <a:t>Displays a collated list of all @ConfigurationProperties.</a:t>
            </a:r>
            <a:endParaRPr/>
          </a:p>
          <a:p>
            <a:pPr marL="0" lvl="0" indent="0">
              <a:spcBef>
                <a:spcPts val="0"/>
              </a:spcBef>
              <a:spcAft>
                <a:spcPts val="0"/>
              </a:spcAft>
              <a:buNone/>
            </a:pPr>
            <a:r>
              <a:rPr lang="en"/>
              <a:t>Secure</a:t>
            </a:r>
            <a:endParaRPr/>
          </a:p>
          <a:p>
            <a:pPr marL="0" lvl="0" indent="0">
              <a:spcBef>
                <a:spcPts val="0"/>
              </a:spcBef>
              <a:spcAft>
                <a:spcPts val="0"/>
              </a:spcAft>
              <a:buNone/>
            </a:pPr>
            <a:r>
              <a:rPr lang="en"/>
              <a:t>dump</a:t>
            </a:r>
            <a:endParaRPr/>
          </a:p>
          <a:p>
            <a:pPr marL="0" lvl="0" indent="0">
              <a:spcBef>
                <a:spcPts val="0"/>
              </a:spcBef>
              <a:spcAft>
                <a:spcPts val="0"/>
              </a:spcAft>
              <a:buNone/>
            </a:pPr>
            <a:r>
              <a:rPr lang="en"/>
              <a:t>Performs a thread dump.</a:t>
            </a:r>
            <a:endParaRPr/>
          </a:p>
          <a:p>
            <a:pPr marL="0" lvl="0" indent="0">
              <a:spcBef>
                <a:spcPts val="0"/>
              </a:spcBef>
              <a:spcAft>
                <a:spcPts val="0"/>
              </a:spcAft>
              <a:buNone/>
            </a:pPr>
            <a:r>
              <a:rPr lang="en"/>
              <a:t>Secure</a:t>
            </a:r>
            <a:endParaRPr/>
          </a:p>
          <a:p>
            <a:pPr marL="0" lvl="0" indent="0">
              <a:spcBef>
                <a:spcPts val="0"/>
              </a:spcBef>
              <a:spcAft>
                <a:spcPts val="0"/>
              </a:spcAft>
              <a:buNone/>
            </a:pPr>
            <a:r>
              <a:rPr lang="en"/>
              <a:t>env</a:t>
            </a:r>
            <a:endParaRPr/>
          </a:p>
          <a:p>
            <a:pPr marL="0" lvl="0" indent="0">
              <a:spcBef>
                <a:spcPts val="0"/>
              </a:spcBef>
              <a:spcAft>
                <a:spcPts val="0"/>
              </a:spcAft>
              <a:buNone/>
            </a:pPr>
            <a:r>
              <a:rPr lang="en"/>
              <a:t>Exposes properties from Spring’s ConfigurableEnvironment.</a:t>
            </a:r>
            <a:endParaRPr/>
          </a:p>
          <a:p>
            <a:pPr marL="0" lvl="0" indent="0">
              <a:spcBef>
                <a:spcPts val="0"/>
              </a:spcBef>
              <a:spcAft>
                <a:spcPts val="0"/>
              </a:spcAft>
              <a:buNone/>
            </a:pPr>
            <a:r>
              <a:rPr lang="en"/>
              <a:t>Secure</a:t>
            </a:r>
            <a:endParaRPr/>
          </a:p>
          <a:p>
            <a:pPr marL="0" lvl="0" indent="0">
              <a:spcBef>
                <a:spcPts val="0"/>
              </a:spcBef>
              <a:spcAft>
                <a:spcPts val="0"/>
              </a:spcAft>
              <a:buNone/>
            </a:pPr>
            <a:r>
              <a:rPr lang="en"/>
              <a:t>flyway</a:t>
            </a:r>
            <a:endParaRPr/>
          </a:p>
          <a:p>
            <a:pPr marL="0" lvl="0" indent="0">
              <a:spcBef>
                <a:spcPts val="0"/>
              </a:spcBef>
              <a:spcAft>
                <a:spcPts val="0"/>
              </a:spcAft>
              <a:buNone/>
            </a:pPr>
            <a:r>
              <a:rPr lang="en"/>
              <a:t>Shows any Flyway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health</a:t>
            </a:r>
            <a:endParaRPr/>
          </a:p>
          <a:p>
            <a:pPr marL="0" lvl="0" indent="0">
              <a:spcBef>
                <a:spcPts val="0"/>
              </a:spcBef>
              <a:spcAft>
                <a:spcPts val="0"/>
              </a:spcAft>
              <a:buNone/>
            </a:pPr>
            <a:r>
              <a:rPr lang="en"/>
              <a:t>Shows application health information (when the application is secure, a simple ‘status’ when accessed over an unauthenticated connection or full message details when authenticated).</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info</a:t>
            </a:r>
            <a:endParaRPr/>
          </a:p>
          <a:p>
            <a:pPr marL="0" lvl="0" indent="0">
              <a:spcBef>
                <a:spcPts val="0"/>
              </a:spcBef>
              <a:spcAft>
                <a:spcPts val="0"/>
              </a:spcAft>
              <a:buNone/>
            </a:pPr>
            <a:r>
              <a:rPr lang="en"/>
              <a:t>Displays arbitrary application info.</a:t>
            </a:r>
            <a:endParaRPr/>
          </a:p>
          <a:p>
            <a:pPr marL="0" lvl="0" indent="0">
              <a:spcBef>
                <a:spcPts val="0"/>
              </a:spcBef>
              <a:spcAft>
                <a:spcPts val="0"/>
              </a:spcAft>
              <a:buNone/>
            </a:pPr>
            <a:r>
              <a:rPr lang="en"/>
              <a:t>Not Secure</a:t>
            </a:r>
            <a:endParaRPr/>
          </a:p>
          <a:p>
            <a:pPr marL="0" lvl="0" indent="0">
              <a:spcBef>
                <a:spcPts val="0"/>
              </a:spcBef>
              <a:spcAft>
                <a:spcPts val="0"/>
              </a:spcAft>
              <a:buNone/>
            </a:pPr>
            <a:r>
              <a:rPr lang="en"/>
              <a:t>loggers</a:t>
            </a:r>
            <a:endParaRPr/>
          </a:p>
          <a:p>
            <a:pPr marL="0" lvl="0" indent="0">
              <a:spcBef>
                <a:spcPts val="0"/>
              </a:spcBef>
              <a:spcAft>
                <a:spcPts val="0"/>
              </a:spcAft>
              <a:buNone/>
            </a:pPr>
            <a:r>
              <a:rPr lang="en"/>
              <a:t>Shows and modifies the configuration of loggers in the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liquibase</a:t>
            </a:r>
            <a:endParaRPr/>
          </a:p>
          <a:p>
            <a:pPr marL="0" lvl="0" indent="0">
              <a:spcBef>
                <a:spcPts val="0"/>
              </a:spcBef>
              <a:spcAft>
                <a:spcPts val="0"/>
              </a:spcAft>
              <a:buNone/>
            </a:pPr>
            <a:r>
              <a:rPr lang="en"/>
              <a:t>Shows any Liquibase database migrations that have been applied.</a:t>
            </a:r>
            <a:endParaRPr/>
          </a:p>
          <a:p>
            <a:pPr marL="0" lvl="0" indent="0">
              <a:spcBef>
                <a:spcPts val="0"/>
              </a:spcBef>
              <a:spcAft>
                <a:spcPts val="0"/>
              </a:spcAft>
              <a:buNone/>
            </a:pPr>
            <a:r>
              <a:rPr lang="en"/>
              <a:t>Secure</a:t>
            </a:r>
            <a:endParaRPr/>
          </a:p>
          <a:p>
            <a:pPr marL="0" lvl="0" indent="0">
              <a:spcBef>
                <a:spcPts val="0"/>
              </a:spcBef>
              <a:spcAft>
                <a:spcPts val="0"/>
              </a:spcAft>
              <a:buNone/>
            </a:pPr>
            <a:r>
              <a:rPr lang="en"/>
              <a:t>metrics</a:t>
            </a:r>
            <a:endParaRPr/>
          </a:p>
          <a:p>
            <a:pPr marL="0" lvl="0" indent="0">
              <a:spcBef>
                <a:spcPts val="0"/>
              </a:spcBef>
              <a:spcAft>
                <a:spcPts val="0"/>
              </a:spcAft>
              <a:buNone/>
            </a:pPr>
            <a:r>
              <a:rPr lang="en"/>
              <a:t>Shows ‘metrics’ information for the current application.</a:t>
            </a:r>
            <a:endParaRPr/>
          </a:p>
          <a:p>
            <a:pPr marL="0" lvl="0" indent="0">
              <a:spcBef>
                <a:spcPts val="0"/>
              </a:spcBef>
              <a:spcAft>
                <a:spcPts val="0"/>
              </a:spcAft>
              <a:buNone/>
            </a:pPr>
            <a:r>
              <a:rPr lang="en"/>
              <a:t>Secure</a:t>
            </a:r>
            <a:endParaRPr/>
          </a:p>
          <a:p>
            <a:pPr marL="0" lvl="0" indent="0">
              <a:spcBef>
                <a:spcPts val="0"/>
              </a:spcBef>
              <a:spcAft>
                <a:spcPts val="0"/>
              </a:spcAft>
              <a:buNone/>
            </a:pPr>
            <a:r>
              <a:rPr lang="en"/>
              <a:t>mappings</a:t>
            </a:r>
            <a:endParaRPr/>
          </a:p>
          <a:p>
            <a:pPr marL="0" lvl="0" indent="0">
              <a:spcBef>
                <a:spcPts val="0"/>
              </a:spcBef>
              <a:spcAft>
                <a:spcPts val="0"/>
              </a:spcAft>
              <a:buNone/>
            </a:pPr>
            <a:r>
              <a:rPr lang="en"/>
              <a:t>Displays a collated list of all @RequestMapping paths.</a:t>
            </a:r>
            <a:endParaRPr/>
          </a:p>
          <a:p>
            <a:pPr marL="0" lvl="0" indent="0">
              <a:spcBef>
                <a:spcPts val="0"/>
              </a:spcBef>
              <a:spcAft>
                <a:spcPts val="0"/>
              </a:spcAft>
              <a:buNone/>
            </a:pPr>
            <a:r>
              <a:rPr lang="en"/>
              <a:t>Secure</a:t>
            </a:r>
            <a:endParaRPr/>
          </a:p>
          <a:p>
            <a:pPr marL="0" lvl="0" indent="0">
              <a:spcBef>
                <a:spcPts val="0"/>
              </a:spcBef>
              <a:spcAft>
                <a:spcPts val="0"/>
              </a:spcAft>
              <a:buNone/>
            </a:pPr>
            <a:r>
              <a:rPr lang="en"/>
              <a:t>shutdown</a:t>
            </a:r>
            <a:endParaRPr/>
          </a:p>
          <a:p>
            <a:pPr marL="0" lvl="0" indent="0">
              <a:spcBef>
                <a:spcPts val="0"/>
              </a:spcBef>
              <a:spcAft>
                <a:spcPts val="0"/>
              </a:spcAft>
              <a:buNone/>
            </a:pPr>
            <a:r>
              <a:rPr lang="en"/>
              <a:t>Allows the application to be gracefully shutdown (not enabled by default).</a:t>
            </a:r>
            <a:endParaRPr/>
          </a:p>
          <a:p>
            <a:pPr marL="0" lvl="0" indent="0">
              <a:spcBef>
                <a:spcPts val="0"/>
              </a:spcBef>
              <a:spcAft>
                <a:spcPts val="0"/>
              </a:spcAft>
              <a:buNone/>
            </a:pPr>
            <a:r>
              <a:rPr lang="en"/>
              <a:t>Secure</a:t>
            </a:r>
            <a:endParaRPr/>
          </a:p>
          <a:p>
            <a:pPr marL="0" lvl="0" indent="0">
              <a:spcBef>
                <a:spcPts val="0"/>
              </a:spcBef>
              <a:spcAft>
                <a:spcPts val="0"/>
              </a:spcAft>
              <a:buNone/>
            </a:pPr>
            <a:r>
              <a:rPr lang="en"/>
              <a:t>trace</a:t>
            </a:r>
            <a:endParaRPr/>
          </a:p>
          <a:p>
            <a:pPr marL="0" lvl="0" indent="0">
              <a:spcBef>
                <a:spcPts val="0"/>
              </a:spcBef>
              <a:spcAft>
                <a:spcPts val="0"/>
              </a:spcAft>
              <a:buNone/>
            </a:pPr>
            <a:r>
              <a:rPr lang="en"/>
              <a:t>Displays trace information (by default the last 100 HTTP requests).</a:t>
            </a:r>
            <a:endParaRPr/>
          </a:p>
          <a:p>
            <a:pPr marL="0" lvl="0" indent="0">
              <a:spcBef>
                <a:spcPts val="0"/>
              </a:spcBef>
              <a:spcAft>
                <a:spcPts val="0"/>
              </a:spcAft>
              <a:buNone/>
            </a:pPr>
            <a:r>
              <a:rPr lang="en"/>
              <a:t>Secure</a:t>
            </a:r>
            <a:endParaRPr/>
          </a:p>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0"/>
              </a:spcAft>
              <a:buClr>
                <a:schemeClr val="folHlink"/>
              </a:buClr>
              <a:buSzPts val="1100"/>
              <a:buFont typeface="Arial"/>
              <a:buNone/>
            </a:pPr>
            <a:r>
              <a:rPr lang="en" sz="1050">
                <a:solidFill>
                  <a:srgbClr val="305CB5"/>
                </a:solidFill>
                <a:highlight>
                  <a:srgbClr val="F7F7F9"/>
                </a:highlight>
                <a:latin typeface="Consolas"/>
                <a:ea typeface="Consolas"/>
                <a:cs typeface="Consolas"/>
                <a:sym typeface="Consolas"/>
              </a:rPr>
              <a:t>@SpringBootApplication</a:t>
            </a:r>
            <a:r>
              <a:rPr lang="en" sz="1150">
                <a:solidFill>
                  <a:srgbClr val="34302D"/>
                </a:solidFill>
                <a:latin typeface="Varela Round"/>
                <a:ea typeface="Varela Round"/>
                <a:cs typeface="Varela Round"/>
                <a:sym typeface="Varela Round"/>
              </a:rPr>
              <a:t> is a convenience annotation that adds all of the following:</a:t>
            </a:r>
            <a:endParaRPr sz="1150">
              <a:solidFill>
                <a:srgbClr val="34302D"/>
              </a:solidFill>
              <a:latin typeface="Varela Round"/>
              <a:ea typeface="Varela Round"/>
              <a:cs typeface="Varela Round"/>
              <a:sym typeface="Varela Round"/>
            </a:endParaRPr>
          </a:p>
          <a:p>
            <a:pPr marL="698500" lvl="0" indent="-295275" rtl="0">
              <a:lnSpc>
                <a:spcPct val="156521"/>
              </a:lnSpc>
              <a:spcBef>
                <a:spcPts val="150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@Configuration</a:t>
            </a:r>
            <a:r>
              <a:rPr lang="en" sz="1150">
                <a:solidFill>
                  <a:srgbClr val="34302D"/>
                </a:solidFill>
                <a:latin typeface="Varela Round"/>
                <a:ea typeface="Varela Round"/>
                <a:cs typeface="Varela Round"/>
                <a:sym typeface="Varela Round"/>
              </a:rPr>
              <a:t> tags the class as a source of bean definitions for the application context.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@EnableAutoConfiguration</a:t>
            </a:r>
            <a:r>
              <a:rPr lang="en" sz="1150">
                <a:solidFill>
                  <a:srgbClr val="34302D"/>
                </a:solidFill>
                <a:latin typeface="Varela Round"/>
                <a:ea typeface="Varela Round"/>
                <a:cs typeface="Varela Round"/>
                <a:sym typeface="Varela Round"/>
              </a:rPr>
              <a:t> tells Spring Boot to start adding beans based on classpath settings, other beans, and various property settings.</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150">
                <a:solidFill>
                  <a:srgbClr val="34302D"/>
                </a:solidFill>
                <a:latin typeface="Varela Round"/>
                <a:ea typeface="Varela Round"/>
                <a:cs typeface="Varela Round"/>
                <a:sym typeface="Varela Round"/>
              </a:rPr>
              <a:t>Normally you would add </a:t>
            </a:r>
            <a:r>
              <a:rPr lang="en" sz="1050">
                <a:solidFill>
                  <a:srgbClr val="305CB5"/>
                </a:solidFill>
                <a:highlight>
                  <a:srgbClr val="F7F7F9"/>
                </a:highlight>
                <a:latin typeface="Consolas"/>
                <a:ea typeface="Consolas"/>
                <a:cs typeface="Consolas"/>
                <a:sym typeface="Consolas"/>
              </a:rPr>
              <a:t>@EnableWebMvc</a:t>
            </a:r>
            <a:r>
              <a:rPr lang="en" sz="1150">
                <a:solidFill>
                  <a:srgbClr val="34302D"/>
                </a:solidFill>
                <a:latin typeface="Varela Round"/>
                <a:ea typeface="Varela Round"/>
                <a:cs typeface="Varela Round"/>
                <a:sym typeface="Varela Round"/>
              </a:rPr>
              <a:t> for a Spring MVC app, but Spring Boot adds it automatically when it sees </a:t>
            </a:r>
            <a:r>
              <a:rPr lang="en" sz="1150" b="1">
                <a:solidFill>
                  <a:srgbClr val="34302D"/>
                </a:solidFill>
                <a:latin typeface="Montserrat"/>
                <a:ea typeface="Montserrat"/>
                <a:cs typeface="Montserrat"/>
                <a:sym typeface="Montserrat"/>
              </a:rPr>
              <a:t>spring-webmvc</a:t>
            </a:r>
            <a:r>
              <a:rPr lang="en" sz="1150">
                <a:solidFill>
                  <a:srgbClr val="34302D"/>
                </a:solidFill>
                <a:latin typeface="Varela Round"/>
                <a:ea typeface="Varela Round"/>
                <a:cs typeface="Varela Round"/>
                <a:sym typeface="Varela Round"/>
              </a:rPr>
              <a:t> on the classpath. This flags the application as a web application and activates key behaviors such as setting up a </a:t>
            </a:r>
            <a:r>
              <a:rPr lang="en" sz="1050">
                <a:solidFill>
                  <a:srgbClr val="305CB5"/>
                </a:solidFill>
                <a:highlight>
                  <a:srgbClr val="F7F7F9"/>
                </a:highlight>
                <a:latin typeface="Consolas"/>
                <a:ea typeface="Consolas"/>
                <a:cs typeface="Consolas"/>
                <a:sym typeface="Consolas"/>
              </a:rPr>
              <a:t>DispatcherServlet</a:t>
            </a:r>
            <a:r>
              <a:rPr lang="en" sz="1150">
                <a:solidFill>
                  <a:srgbClr val="34302D"/>
                </a:solidFill>
                <a:latin typeface="Varela Round"/>
                <a:ea typeface="Varela Round"/>
                <a:cs typeface="Varela Round"/>
                <a:sym typeface="Varela Round"/>
              </a:rPr>
              <a:t>.</a:t>
            </a:r>
            <a:endParaRPr sz="1150">
              <a:solidFill>
                <a:srgbClr val="34302D"/>
              </a:solidFill>
              <a:latin typeface="Varela Round"/>
              <a:ea typeface="Varela Round"/>
              <a:cs typeface="Varela Round"/>
              <a:sym typeface="Varela Round"/>
            </a:endParaRPr>
          </a:p>
          <a:p>
            <a:pPr marL="698500" lvl="0" indent="-295275" rtl="0">
              <a:lnSpc>
                <a:spcPct val="156521"/>
              </a:lnSpc>
              <a:spcBef>
                <a:spcPts val="0"/>
              </a:spcBef>
              <a:spcAft>
                <a:spcPts val="0"/>
              </a:spcAft>
              <a:buClr>
                <a:srgbClr val="34302D"/>
              </a:buClr>
              <a:buSzPts val="1050"/>
              <a:buFont typeface="Varela Round"/>
              <a:buChar char="●"/>
            </a:pPr>
            <a:r>
              <a:rPr lang="en" sz="1050">
                <a:solidFill>
                  <a:srgbClr val="305CB5"/>
                </a:solidFill>
                <a:highlight>
                  <a:srgbClr val="F7F7F9"/>
                </a:highlight>
                <a:latin typeface="Consolas"/>
                <a:ea typeface="Consolas"/>
                <a:cs typeface="Consolas"/>
                <a:sym typeface="Consolas"/>
              </a:rPr>
              <a:t>@ComponentScan</a:t>
            </a:r>
            <a:r>
              <a:rPr lang="en" sz="1150">
                <a:solidFill>
                  <a:srgbClr val="34302D"/>
                </a:solidFill>
                <a:latin typeface="Varela Round"/>
                <a:ea typeface="Varela Round"/>
                <a:cs typeface="Varela Round"/>
                <a:sym typeface="Varela Round"/>
              </a:rPr>
              <a:t> tells Spring to look for other components, configurations, and services in the </a:t>
            </a:r>
            <a:r>
              <a:rPr lang="en" sz="1050">
                <a:solidFill>
                  <a:srgbClr val="305CB5"/>
                </a:solidFill>
                <a:highlight>
                  <a:srgbClr val="F7F7F9"/>
                </a:highlight>
                <a:latin typeface="Consolas"/>
                <a:ea typeface="Consolas"/>
                <a:cs typeface="Consolas"/>
                <a:sym typeface="Consolas"/>
              </a:rPr>
              <a:t>hello</a:t>
            </a:r>
            <a:r>
              <a:rPr lang="en" sz="1150">
                <a:solidFill>
                  <a:srgbClr val="34302D"/>
                </a:solidFill>
                <a:latin typeface="Varela Round"/>
                <a:ea typeface="Varela Round"/>
                <a:cs typeface="Varela Round"/>
                <a:sym typeface="Varela Round"/>
              </a:rPr>
              <a:t> package, allowing it to find the controllers.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333333"/>
                </a:solidFill>
                <a:highlight>
                  <a:srgbClr val="FFFFFF"/>
                </a:highlight>
              </a:rPr>
              <a:t>To provide custom health information you can register Spring beans that implement the </a:t>
            </a:r>
            <a:r>
              <a:rPr lang="en" sz="1200" u="sng">
                <a:solidFill>
                  <a:srgbClr val="4183C4"/>
                </a:solidFill>
                <a:highlight>
                  <a:srgbClr val="F2F2F2"/>
                </a:highlight>
                <a:latin typeface="Consolas"/>
                <a:ea typeface="Consolas"/>
                <a:cs typeface="Consolas"/>
                <a:sym typeface="Consolas"/>
                <a:hlinkClick r:id="rId3"/>
              </a:rPr>
              <a:t>HealthIndicator</a:t>
            </a:r>
            <a:r>
              <a:rPr lang="en">
                <a:solidFill>
                  <a:srgbClr val="333333"/>
                </a:solidFill>
                <a:highlight>
                  <a:srgbClr val="FFFFFF"/>
                </a:highlight>
              </a:rPr>
              <a:t> interface. You need to provide an implementation of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method and return a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The </a:t>
            </a:r>
            <a:r>
              <a:rPr lang="en">
                <a:solidFill>
                  <a:srgbClr val="6D180B"/>
                </a:solidFill>
                <a:highlight>
                  <a:srgbClr val="F2F2F2"/>
                </a:highlight>
                <a:latin typeface="Consolas"/>
                <a:ea typeface="Consolas"/>
                <a:cs typeface="Consolas"/>
                <a:sym typeface="Consolas"/>
              </a:rPr>
              <a:t>Health</a:t>
            </a:r>
            <a:r>
              <a:rPr lang="en">
                <a:solidFill>
                  <a:srgbClr val="333333"/>
                </a:solidFill>
                <a:highlight>
                  <a:srgbClr val="FFFFFF"/>
                </a:highlight>
              </a:rPr>
              <a:t> response should include a status and can optionally include additional details to be displayed.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2300"/>
              </a:spcAft>
              <a:buNone/>
            </a:pPr>
            <a:r>
              <a:rPr lang="en"/>
              <a:t>Explain what the Starters are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6521"/>
              </a:lnSpc>
              <a:spcBef>
                <a:spcPts val="0"/>
              </a:spcBef>
              <a:spcAft>
                <a:spcPts val="2300"/>
              </a:spcAft>
              <a:buNone/>
            </a:pPr>
            <a:r>
              <a:rPr lang="en"/>
              <a:t>Explain all the great work done by MSFT in collaboration with our Spring team to have their Starters published on start.spring.io</a:t>
            </a:r>
            <a:br>
              <a:rPr lang="en"/>
            </a:br>
            <a:r>
              <a:rPr lang="en"/>
              <a:t>Very importantly, explain here that these Starters will speed up how you build and deploy Spring apps to PCF. </a:t>
            </a:r>
            <a:br>
              <a:rPr lang="en"/>
            </a:br>
            <a:r>
              <a:rPr lang="en"/>
              <a:t>Mention that the next Lab will cover Azure Spring Boot Starters + Azure Service Broker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85" name="Shape 38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Measuring ROI</a:t>
            </a:r>
          </a:p>
        </p:txBody>
      </p:sp>
      <p:sp>
        <p:nvSpPr>
          <p:cNvPr id="60" name="Shape 6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solidFill>
                  <a:schemeClr val="folHlink"/>
                </a:solidFill>
              </a:rPr>
              <a:t>Have to be able to scale in response to surges, add new features rapidly. Can’t go down for maintenance/upgrades.</a:t>
            </a:r>
            <a:endParaRPr>
              <a:solidFill>
                <a:schemeClr val="folHlink"/>
              </a:solidFill>
            </a:endParaRPr>
          </a:p>
          <a:p>
            <a:pPr marL="0" lvl="0" indent="0">
              <a:spcBef>
                <a:spcPts val="0"/>
              </a:spcBef>
              <a:spcAft>
                <a:spcPts val="0"/>
              </a:spcAft>
              <a:buClr>
                <a:schemeClr val="folHlink"/>
              </a:buClr>
              <a:buSzPts val="1100"/>
              <a:buFont typeface="Arial"/>
              <a:buNone/>
            </a:pP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NetFlix, an undisputed business &amp; technology leader</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34% of peak N. American internet traffic from 6-9pm</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If speed was why they won, microservices was how</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They pioneered / began to popularize micro service concept</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All they had was Amazon EC2 back then</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They had to invent a distributed platform, cloud native platform with PaaS – like features</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They had to invent microservice infrastructure at the application level</a:t>
            </a:r>
            <a:endParaRPr>
              <a:solidFill>
                <a:schemeClr val="folHlink"/>
              </a:solidFill>
            </a:endParaRPr>
          </a:p>
          <a:p>
            <a:pPr marL="0" lvl="0" indent="0">
              <a:spcBef>
                <a:spcPts val="0"/>
              </a:spcBef>
              <a:spcAft>
                <a:spcPts val="0"/>
              </a:spcAft>
              <a:buClr>
                <a:schemeClr val="folHlink"/>
              </a:buClr>
              <a:buSzPts val="1100"/>
              <a:buFont typeface="Arial"/>
              <a:buNone/>
            </a:pPr>
            <a:r>
              <a:rPr lang="en">
                <a:solidFill>
                  <a:schemeClr val="folHlink"/>
                </a:solidFill>
              </a:rPr>
              <a:t>All before writing one line of code that relates to the application you and I know as Netflix</a:t>
            </a:r>
            <a:endParaRPr>
              <a:solidFill>
                <a:schemeClr val="folHlink"/>
              </a:solidFill>
            </a:endParaRPr>
          </a:p>
          <a:p>
            <a:pPr marL="0" lvl="0" indent="0">
              <a:spcBef>
                <a:spcPts val="0"/>
              </a:spcBef>
              <a:spcAft>
                <a:spcPts val="0"/>
              </a:spcAft>
              <a:buClr>
                <a:schemeClr val="folHlink"/>
              </a:buClr>
              <a:buSzPts val="1100"/>
              <a:buFont typeface="Arial"/>
              <a:buNone/>
            </a:pPr>
            <a:endParaRPr>
              <a:solidFill>
                <a:schemeClr val="folHlink"/>
              </a:solidFill>
            </a:endParaRPr>
          </a:p>
          <a:p>
            <a:pPr marL="0" lvl="0" indent="0">
              <a:spcBef>
                <a:spcPts val="0"/>
              </a:spcBef>
              <a:spcAft>
                <a:spcPts val="0"/>
              </a:spcAft>
              <a:buClr>
                <a:schemeClr val="folHlink"/>
              </a:buClr>
              <a:buSzPts val="1100"/>
              <a:buFont typeface="Arial"/>
              <a:buNone/>
            </a:pPr>
            <a:endParaRPr>
              <a:solidFill>
                <a:schemeClr val="folHlink"/>
              </a:solidFill>
            </a:endParaRPr>
          </a:p>
          <a:p>
            <a:pPr marL="0" lvl="0" indent="0">
              <a:spcBef>
                <a:spcPts val="0"/>
              </a:spcBef>
              <a:spcAft>
                <a:spcPts val="0"/>
              </a:spcAft>
              <a:buClr>
                <a:schemeClr val="folHlink"/>
              </a:buClr>
              <a:buSzPts val="1100"/>
              <a:buFont typeface="Arial"/>
              <a:buNone/>
            </a:pPr>
            <a:endParaRPr>
              <a:solidFill>
                <a:schemeClr val="folHlink"/>
              </a:solidFill>
            </a:endParaRPr>
          </a:p>
          <a:p>
            <a:pPr marL="0" lvl="0" indent="0" rtl="0">
              <a:spcBef>
                <a:spcPts val="0"/>
              </a:spcBef>
              <a:spcAft>
                <a:spcPts val="0"/>
              </a:spcAft>
              <a:buNone/>
            </a:pPr>
            <a:endParaRPr sz="1200">
              <a:solidFill>
                <a:schemeClr val="folHlink"/>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t>Companies like Twitter, Facebook, and Hashicorp have open-sourced other cloud infrastructure libraries.</a:t>
            </a:r>
            <a:endParaRPr sz="1200"/>
          </a:p>
          <a:p>
            <a:pPr marL="0" lvl="0" indent="0">
              <a:spcBef>
                <a:spcPts val="0"/>
              </a:spcBef>
              <a:spcAft>
                <a:spcPts val="0"/>
              </a:spcAft>
              <a:buNone/>
            </a:pPr>
            <a:endParaRPr sz="1200"/>
          </a:p>
          <a:p>
            <a:pPr marL="0" lvl="0" indent="0" rtl="0">
              <a:spcBef>
                <a:spcPts val="0"/>
              </a:spcBef>
              <a:spcAft>
                <a:spcPts val="0"/>
              </a:spcAft>
              <a:buNone/>
            </a:pPr>
            <a:r>
              <a:rPr lang="en" sz="1200"/>
              <a:t>Complementary and competing solutions from top technology companies form a bazaar of ideas.</a:t>
            </a:r>
            <a:endParaRPr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Diving into Spring Cloud Netflix, for example, we see here some of the Netflix OSS projects for which Spring Cloud provides integrations.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the Netflix client-side load balancer, and Eureka, the Netflix discovery server, can be used together as we saw earlier where the client side load balancer loads routing information from the discovery server and applies its own load balancing rules.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Netflix Hystrix is an implementation of a circuit breaker. With Spring annotations, we can use AOP to add fallback commands to methods. We can also automatically report failures and metrics ass streams, in accordance with 12-factor app principles, and Netflix Turbine can collect these streams and provide an aggregated visualization into the state of all circuit breakers in the system.</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t>
            </a:r>
            <a:endParaRPr/>
          </a:p>
          <a:p>
            <a:pPr marL="0" lvl="0" indent="0">
              <a:spcBef>
                <a:spcPts val="0"/>
              </a:spcBef>
              <a:spcAft>
                <a:spcPts val="0"/>
              </a:spcAft>
              <a:buClr>
                <a:schemeClr val="folHlink"/>
              </a:buClr>
              <a:buSzPts val="1100"/>
              <a:buFont typeface="Arial"/>
              <a:buNone/>
            </a:pPr>
            <a:r>
              <a:rPr lang="en"/>
              <a:t>Auxiliary notes: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Ribbon: A client load balancer. Ribbon loads routing info from Eureka. It has several implementations of load balancing rules. Ribbon is used internally by Feign</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Feign: A declarative REST client. Allows annotation of interface to be mapped to endpoints. When combined with Ribbon it adds load balancing capabilities to the client interface</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Hystrix: Circuit breaker pattern implementation. Via spring annotations add commands to methods using AOP. Protects clients from failures and reports metrics via a stream of HTTP events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Zuul:  A set of HTTP filters do add routing, security. On spring it's used to create a CORS filter for UI apps to be able to access external services</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Archaius: Dynamic configuration management. Used with Spring’s config server to allow dynamic properties loading </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Eureka: Discovery server</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Turbine: Event aggregation engine. It can combine several streams (hystrix) into one combined view, that can be view later on a dashboard</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endParaRPr/>
          </a:p>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talk track on this is not only about Spring Cloud integrations, but other integrations with Pivotal software, such as PCF, PCC, etc.</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Spring builds on lower layers of open source to complete the whole Spring Framework.</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Defining microservices</a:t>
            </a:r>
          </a:p>
        </p:txBody>
      </p:sp>
      <p:sp>
        <p:nvSpPr>
          <p:cNvPr id="67" name="Shape 6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transition from this slide to the next should be to talk about how this doesn’t scale very easily and you should use Cloud Bus.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Requires the </a:t>
            </a:r>
            <a:r>
              <a:rPr lang="en" sz="1200" b="1" u="sng">
                <a:solidFill>
                  <a:schemeClr val="hlink"/>
                </a:solidFill>
                <a:latin typeface="Calibri"/>
                <a:ea typeface="Calibri"/>
                <a:cs typeface="Calibri"/>
                <a:sym typeface="Calibri"/>
                <a:hlinkClick r:id="rId3"/>
              </a:rPr>
              <a:t>Cloud Bus AMQP</a:t>
            </a:r>
            <a:r>
              <a:rPr lang="en" sz="1200" b="1">
                <a:solidFill>
                  <a:schemeClr val="folHlink"/>
                </a:solidFill>
                <a:latin typeface="Calibri"/>
                <a:ea typeface="Calibri"/>
                <a:cs typeface="Calibri"/>
                <a:sym typeface="Calibri"/>
              </a:rPr>
              <a:t> dependency on the classpath (pom.xml).</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a:solidFill>
                  <a:schemeClr val="folHlink"/>
                </a:solidFill>
                <a:latin typeface="Calibri"/>
                <a:ea typeface="Calibri"/>
                <a:cs typeface="Calibri"/>
                <a:sym typeface="Calibri"/>
              </a:rPr>
              <a:t>&lt;dependency&gt; 	</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a:solidFill>
                  <a:schemeClr val="folHlink"/>
                </a:solidFill>
                <a:latin typeface="Calibri"/>
                <a:ea typeface="Calibri"/>
                <a:cs typeface="Calibri"/>
                <a:sym typeface="Calibri"/>
              </a:rPr>
              <a:t> 	&lt;groupId&gt;org.springframework.cloud&lt;/groupId&gt;</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a:solidFill>
                  <a:schemeClr val="folHlink"/>
                </a:solidFill>
                <a:latin typeface="Calibri"/>
                <a:ea typeface="Calibri"/>
                <a:cs typeface="Calibri"/>
                <a:sym typeface="Calibri"/>
              </a:rPr>
              <a:t>     &lt;artifactId&gt;spring-cloud-starter-bus-amqp&lt;/artifactId&gt;</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a:solidFill>
                  <a:schemeClr val="folHlink"/>
                </a:solidFill>
                <a:latin typeface="Calibri"/>
                <a:ea typeface="Calibri"/>
                <a:cs typeface="Calibri"/>
                <a:sym typeface="Calibri"/>
              </a:rPr>
              <a:t> &lt;/dependency&gt;</a:t>
            </a:r>
            <a:endParaRPr sz="1200">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AutoNum type="arabicPeriod"/>
            </a:pPr>
            <a:r>
              <a:rPr lang="en"/>
              <a:t>Push the config.</a:t>
            </a:r>
            <a:endParaRPr/>
          </a:p>
          <a:p>
            <a:pPr marL="457200" lvl="0" indent="-317500" rtl="0">
              <a:spcBef>
                <a:spcPts val="0"/>
              </a:spcBef>
              <a:spcAft>
                <a:spcPts val="0"/>
              </a:spcAft>
              <a:buSzPts val="1400"/>
              <a:buAutoNum type="arabicPeriod"/>
            </a:pPr>
            <a:r>
              <a:rPr lang="en"/>
              <a:t>Git updates.</a:t>
            </a:r>
            <a:endParaRPr/>
          </a:p>
          <a:p>
            <a:pPr marL="457200" lvl="0" indent="-317500" rtl="0">
              <a:spcBef>
                <a:spcPts val="0"/>
              </a:spcBef>
              <a:spcAft>
                <a:spcPts val="0"/>
              </a:spcAft>
              <a:buSzPts val="1400"/>
              <a:buAutoNum type="arabicPeriod"/>
            </a:pPr>
            <a:r>
              <a:rPr lang="en"/>
              <a:t>Spring Config Server reads the new config.</a:t>
            </a:r>
            <a:endParaRPr/>
          </a:p>
          <a:p>
            <a:pPr marL="457200" lvl="0" indent="-317500" rtl="0">
              <a:spcBef>
                <a:spcPts val="0"/>
              </a:spcBef>
              <a:spcAft>
                <a:spcPts val="0"/>
              </a:spcAft>
              <a:buSzPts val="1400"/>
              <a:buAutoNum type="arabicPeriod"/>
            </a:pPr>
            <a:r>
              <a:rPr lang="en"/>
              <a:t>Dev/Integration sends the POST to update the configs.</a:t>
            </a:r>
            <a:endParaRPr/>
          </a:p>
          <a:p>
            <a:pPr marL="457200" lvl="0" indent="-317500" rtl="0">
              <a:spcBef>
                <a:spcPts val="0"/>
              </a:spcBef>
              <a:spcAft>
                <a:spcPts val="0"/>
              </a:spcAft>
              <a:buSzPts val="1400"/>
              <a:buAutoNum type="arabicPeriod"/>
            </a:pPr>
            <a:r>
              <a:rPr lang="en"/>
              <a:t>First application to receive the POST sends an update to Rabbit.</a:t>
            </a:r>
            <a:endParaRPr/>
          </a:p>
          <a:p>
            <a:pPr marL="457200" lvl="0" indent="-317500" rtl="0">
              <a:spcBef>
                <a:spcPts val="0"/>
              </a:spcBef>
              <a:spcAft>
                <a:spcPts val="0"/>
              </a:spcAft>
              <a:buSzPts val="1400"/>
              <a:buAutoNum type="arabicPeriod"/>
            </a:pPr>
            <a:r>
              <a:rPr lang="en"/>
              <a:t>Rabbit publishes the change to the other applications subscribed.</a:t>
            </a:r>
            <a:endParaRPr/>
          </a:p>
          <a:p>
            <a:pPr marL="457200" lvl="0" indent="-317500" rtl="0">
              <a:spcBef>
                <a:spcPts val="0"/>
              </a:spcBef>
              <a:spcAft>
                <a:spcPts val="0"/>
              </a:spcAft>
              <a:buSzPts val="1400"/>
              <a:buAutoNum type="arabicPeriod"/>
            </a:pPr>
            <a:r>
              <a:rPr lang="en"/>
              <a:t>Everyone is updated and happy.</a:t>
            </a:r>
            <a:endParaRPr/>
          </a:p>
          <a:p>
            <a:pPr marL="457200" lvl="0" indent="-317500" rtl="0">
              <a:spcBef>
                <a:spcPts val="0"/>
              </a:spcBef>
              <a:spcAft>
                <a:spcPts val="0"/>
              </a:spcAft>
              <a:buSzPts val="1400"/>
              <a:buAutoNum type="arabicPeriod"/>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Requires the </a:t>
            </a:r>
            <a:r>
              <a:rPr lang="en" sz="1200" b="1" u="sng">
                <a:solidFill>
                  <a:schemeClr val="hlink"/>
                </a:solidFill>
                <a:latin typeface="Calibri"/>
                <a:ea typeface="Calibri"/>
                <a:cs typeface="Calibri"/>
                <a:sym typeface="Calibri"/>
                <a:hlinkClick r:id="rId3"/>
              </a:rPr>
              <a:t>Cloud Bus AMQP</a:t>
            </a:r>
            <a:r>
              <a:rPr lang="en" sz="1200" b="1">
                <a:solidFill>
                  <a:schemeClr val="folHlink"/>
                </a:solidFill>
                <a:latin typeface="Calibri"/>
                <a:ea typeface="Calibri"/>
                <a:cs typeface="Calibri"/>
                <a:sym typeface="Calibri"/>
              </a:rPr>
              <a:t> dependency on the classpath (pom.xml).</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a:solidFill>
                  <a:schemeClr val="folHlink"/>
                </a:solidFill>
                <a:latin typeface="Calibri"/>
                <a:ea typeface="Calibri"/>
                <a:cs typeface="Calibri"/>
                <a:sym typeface="Calibri"/>
              </a:rPr>
              <a:t>&lt;dependency&gt; 	</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a:solidFill>
                  <a:schemeClr val="folHlink"/>
                </a:solidFill>
                <a:latin typeface="Calibri"/>
                <a:ea typeface="Calibri"/>
                <a:cs typeface="Calibri"/>
                <a:sym typeface="Calibri"/>
              </a:rPr>
              <a:t> 	&lt;groupId&gt;org.springframework.cloud&lt;/groupId&gt;</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a:solidFill>
                  <a:schemeClr val="folHlink"/>
                </a:solidFill>
                <a:latin typeface="Calibri"/>
                <a:ea typeface="Calibri"/>
                <a:cs typeface="Calibri"/>
                <a:sym typeface="Calibri"/>
              </a:rPr>
              <a:t>     &lt;artifactId&gt;spring-cloud-starter-bus-amqp&lt;/artifactId&gt;</a:t>
            </a:r>
            <a:endParaRPr sz="1200">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a:solidFill>
                  <a:schemeClr val="folHlink"/>
                </a:solidFill>
                <a:latin typeface="Calibri"/>
                <a:ea typeface="Calibri"/>
                <a:cs typeface="Calibri"/>
                <a:sym typeface="Calibri"/>
              </a:rPr>
              <a:t> &lt;/dependency&gt;</a:t>
            </a:r>
            <a:endParaRPr sz="1200">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AutoNum type="arabicPeriod"/>
            </a:pPr>
            <a:r>
              <a:rPr lang="en"/>
              <a:t>Push the config.</a:t>
            </a:r>
            <a:endParaRPr/>
          </a:p>
          <a:p>
            <a:pPr marL="457200" lvl="0" indent="-317500" rtl="0">
              <a:spcBef>
                <a:spcPts val="0"/>
              </a:spcBef>
              <a:spcAft>
                <a:spcPts val="0"/>
              </a:spcAft>
              <a:buSzPts val="1400"/>
              <a:buAutoNum type="arabicPeriod"/>
            </a:pPr>
            <a:r>
              <a:rPr lang="en"/>
              <a:t>Git updates.</a:t>
            </a:r>
            <a:endParaRPr/>
          </a:p>
          <a:p>
            <a:pPr marL="457200" lvl="0" indent="-317500" rtl="0">
              <a:spcBef>
                <a:spcPts val="0"/>
              </a:spcBef>
              <a:spcAft>
                <a:spcPts val="0"/>
              </a:spcAft>
              <a:buSzPts val="1400"/>
              <a:buAutoNum type="arabicPeriod"/>
            </a:pPr>
            <a:r>
              <a:rPr lang="en"/>
              <a:t>Spring Config Server reads the new config.</a:t>
            </a:r>
            <a:endParaRPr/>
          </a:p>
          <a:p>
            <a:pPr marL="457200" lvl="0" indent="-317500" rtl="0">
              <a:spcBef>
                <a:spcPts val="0"/>
              </a:spcBef>
              <a:spcAft>
                <a:spcPts val="0"/>
              </a:spcAft>
              <a:buSzPts val="1400"/>
              <a:buAutoNum type="arabicPeriod"/>
            </a:pPr>
            <a:r>
              <a:rPr lang="en"/>
              <a:t>Dev/Integration sends the POST to update the configs.</a:t>
            </a:r>
            <a:endParaRPr/>
          </a:p>
          <a:p>
            <a:pPr marL="457200" lvl="0" indent="-317500" rtl="0">
              <a:spcBef>
                <a:spcPts val="0"/>
              </a:spcBef>
              <a:spcAft>
                <a:spcPts val="0"/>
              </a:spcAft>
              <a:buSzPts val="1400"/>
              <a:buAutoNum type="arabicPeriod"/>
            </a:pPr>
            <a:r>
              <a:rPr lang="en"/>
              <a:t>First application to receive the POST sends an update to Rabbit.</a:t>
            </a:r>
            <a:endParaRPr/>
          </a:p>
          <a:p>
            <a:pPr marL="457200" lvl="0" indent="-317500" rtl="0">
              <a:spcBef>
                <a:spcPts val="0"/>
              </a:spcBef>
              <a:spcAft>
                <a:spcPts val="0"/>
              </a:spcAft>
              <a:buSzPts val="1400"/>
              <a:buAutoNum type="arabicPeriod"/>
            </a:pPr>
            <a:r>
              <a:rPr lang="en"/>
              <a:t>Rabbit publishes the change to the other applications subscribed.</a:t>
            </a:r>
            <a:endParaRPr/>
          </a:p>
          <a:p>
            <a:pPr marL="457200" lvl="0" indent="-317500" rtl="0">
              <a:spcBef>
                <a:spcPts val="0"/>
              </a:spcBef>
              <a:spcAft>
                <a:spcPts val="0"/>
              </a:spcAft>
              <a:buSzPts val="1400"/>
              <a:buAutoNum type="arabicPeriod"/>
            </a:pPr>
            <a:r>
              <a:rPr lang="en"/>
              <a:t>Everyone is updated and happy.</a:t>
            </a:r>
            <a:endParaRPr/>
          </a:p>
          <a:p>
            <a:pPr marL="457200" lvl="0" indent="-317500" rtl="0">
              <a:spcBef>
                <a:spcPts val="0"/>
              </a:spcBef>
              <a:spcAft>
                <a:spcPts val="0"/>
              </a:spcAft>
              <a:buSzPts val="1400"/>
              <a:buAutoNum type="arabicPeriod"/>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Monoliths aren’t BAD</a:t>
            </a:r>
          </a:p>
          <a:p>
            <a:pPr lvl="0">
              <a:spcBef>
                <a:spcPts val="0"/>
              </a:spcBef>
              <a:buNone/>
            </a:pPr>
            <a:endParaRPr lang="en-US" dirty="0"/>
          </a:p>
          <a:p>
            <a:pPr lvl="0">
              <a:spcBef>
                <a:spcPts val="0"/>
              </a:spcBef>
              <a:buNone/>
            </a:pPr>
            <a:r>
              <a:rPr lang="en-US" dirty="0"/>
              <a:t>Challenges when</a:t>
            </a:r>
            <a:r>
              <a:rPr lang="en-US" baseline="0" dirty="0"/>
              <a:t> it comes to scaling, making and shipping changes, onboarding new people, coordinating parallel dev efforts, long term commitment to a given tech stack</a:t>
            </a:r>
            <a:endParaRPr dirty="0"/>
          </a:p>
        </p:txBody>
      </p:sp>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4469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The server is easily embeddable in a Spring Boot application using the @EnableConfigServer annotation.</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Application configuration data is stored in a backend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Git, Subversion and File System backends are supported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Git is the default backend. It's great for auditing changes and managing upgrades</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alibri"/>
                <a:ea typeface="Calibri"/>
                <a:cs typeface="Calibri"/>
                <a:sym typeface="Calibri"/>
              </a:rPr>
              <a:t>Setting the git backend is done via the spring.cloud.config.server.git.uriconfiguration property</a:t>
            </a:r>
            <a:endParaRPr sz="1200" b="1">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Show this video: </a:t>
            </a:r>
            <a:r>
              <a:rPr lang="en" u="sng">
                <a:solidFill>
                  <a:schemeClr val="hlink"/>
                </a:solidFill>
                <a:hlinkClick r:id="rId3"/>
              </a:rPr>
              <a:t>https://www.youtube.com/watch?time_continue=1&amp;v=zWM7oAbVL4g</a:t>
            </a:r>
            <a:endParaRPr/>
          </a:p>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New challenges</a:t>
            </a:r>
          </a:p>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Where</a:t>
            </a:r>
            <a:r>
              <a:rPr lang="en-US" sz="1200" b="0" i="0" u="none" strike="noStrike" cap="none" baseline="0" dirty="0">
                <a:solidFill>
                  <a:schemeClr val="dk1"/>
                </a:solidFill>
                <a:latin typeface="Calibri"/>
                <a:ea typeface="Calibri"/>
                <a:cs typeface="Calibri"/>
                <a:sym typeface="Calibri"/>
              </a:rPr>
              <a:t> to store shared info, how to track everyone, </a:t>
            </a:r>
            <a:endParaRPr lang="en-US" sz="1200" b="0" i="0" u="none" strike="noStrike" cap="none" dirty="0">
              <a:solidFill>
                <a:schemeClr val="dk1"/>
              </a:solidFill>
              <a:latin typeface="Calibri"/>
              <a:ea typeface="Calibri"/>
              <a:cs typeface="Calibri"/>
              <a:sym typeface="Calibri"/>
            </a:endParaRPr>
          </a:p>
        </p:txBody>
      </p:sp>
      <p:sp>
        <p:nvSpPr>
          <p:cNvPr id="78" name="Shape 7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The server is easily embeddable in a Spring Boot application using the @EnableConfigServer annotation.</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Application configuration data is stored in a backend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Git, Subversion and File System backends are supported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Git is the default backend. It's great for auditing changes and managing upgrades</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Setting the git backend is done via the spring.cloud.config.server.git.uriconfiguration property</a:t>
            </a:r>
            <a:endParaRPr sz="1200" b="1">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The server is easily embeddable in a Spring Boot application using the @EnableConfigServer annotation.</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Application configuration data is stored in a backend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Git, Subversion and File System backends are supported</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Git is the default backend. It's great for auditing changes and managing upgrades</a:t>
            </a:r>
            <a:endParaRPr sz="1200" b="1">
              <a:solidFill>
                <a:schemeClr val="folHlink"/>
              </a:solidFill>
              <a:latin typeface="Calibri"/>
              <a:ea typeface="Calibri"/>
              <a:cs typeface="Calibri"/>
              <a:sym typeface="Calibri"/>
            </a:endParaRPr>
          </a:p>
          <a:p>
            <a:pPr marL="0" lvl="0" indent="0" rtl="0">
              <a:lnSpc>
                <a:spcPct val="115000"/>
              </a:lnSpc>
              <a:spcBef>
                <a:spcPts val="0"/>
              </a:spcBef>
              <a:spcAft>
                <a:spcPts val="0"/>
              </a:spcAft>
              <a:buNone/>
            </a:pPr>
            <a:r>
              <a:rPr lang="en" sz="1200" b="1">
                <a:solidFill>
                  <a:schemeClr val="folHlink"/>
                </a:solidFill>
                <a:latin typeface="Calibri"/>
                <a:ea typeface="Calibri"/>
                <a:cs typeface="Calibri"/>
                <a:sym typeface="Calibri"/>
              </a:rPr>
              <a:t>Setting the git backend is done via the spring.cloud.config.server.git.uriconfiguration property</a:t>
            </a:r>
            <a:endParaRPr sz="1200" b="1">
              <a:solidFill>
                <a:schemeClr val="folHlink"/>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Agenda:</a:t>
            </a:r>
            <a:endParaRPr/>
          </a:p>
          <a:p>
            <a:pPr marL="457200" lvl="0" indent="-317500" rtl="0">
              <a:spcBef>
                <a:spcPts val="0"/>
              </a:spcBef>
              <a:spcAft>
                <a:spcPts val="0"/>
              </a:spcAft>
              <a:buSzPts val="1400"/>
              <a:buChar char="●"/>
            </a:pPr>
            <a:r>
              <a:rPr lang="en"/>
              <a:t>Monolith</a:t>
            </a:r>
            <a:endParaRPr/>
          </a:p>
          <a:p>
            <a:pPr marL="457200" lvl="0" indent="-317500" rtl="0">
              <a:spcBef>
                <a:spcPts val="0"/>
              </a:spcBef>
              <a:spcAft>
                <a:spcPts val="0"/>
              </a:spcAft>
              <a:buSzPts val="1400"/>
              <a:buChar char="●"/>
            </a:pPr>
            <a:r>
              <a:rPr lang="en"/>
              <a:t>Domain Driven Design</a:t>
            </a:r>
            <a:endParaRPr/>
          </a:p>
          <a:p>
            <a:pPr marL="457200" lvl="0" indent="-317500" rtl="0">
              <a:spcBef>
                <a:spcPts val="0"/>
              </a:spcBef>
              <a:spcAft>
                <a:spcPts val="0"/>
              </a:spcAft>
              <a:buSzPts val="1400"/>
              <a:buChar char="●"/>
            </a:pPr>
            <a:r>
              <a:rPr lang="en"/>
              <a:t>Cloud Native</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resources</a:t>
            </a:r>
          </a:p>
        </p:txBody>
      </p:sp>
      <p:sp>
        <p:nvSpPr>
          <p:cNvPr id="428" name="Shape 4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97</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ank">
    <p:spTree>
      <p:nvGrpSpPr>
        <p:cNvPr id="1" name="Shape 11"/>
        <p:cNvGrpSpPr/>
        <p:nvPr/>
      </p:nvGrpSpPr>
      <p:grpSpPr>
        <a:xfrm>
          <a:off x="0" y="0"/>
          <a:ext cx="0" cy="0"/>
          <a:chOff x="0" y="0"/>
          <a:chExt cx="0" cy="0"/>
        </a:xfrm>
      </p:grpSpPr>
      <p:sp>
        <p:nvSpPr>
          <p:cNvPr id="12" name="Shape 12"/>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43372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03"/>
        <p:cNvGrpSpPr/>
        <p:nvPr/>
      </p:nvGrpSpPr>
      <p:grpSpPr>
        <a:xfrm>
          <a:off x="0" y="0"/>
          <a:ext cx="0" cy="0"/>
          <a:chOff x="0" y="0"/>
          <a:chExt cx="0" cy="0"/>
        </a:xfrm>
      </p:grpSpPr>
      <p:cxnSp>
        <p:nvCxnSpPr>
          <p:cNvPr id="104" name="Shape 10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Shape 10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Shape 106"/>
          <p:cNvGrpSpPr/>
          <p:nvPr/>
        </p:nvGrpSpPr>
        <p:grpSpPr>
          <a:xfrm>
            <a:off x="287525" y="4854556"/>
            <a:ext cx="634914" cy="148716"/>
            <a:chOff x="1841475" y="2392725"/>
            <a:chExt cx="3928925" cy="920275"/>
          </a:xfrm>
        </p:grpSpPr>
        <p:sp>
          <p:nvSpPr>
            <p:cNvPr id="107" name="Shape 10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15" name="Shape 11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Shape 116"/>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Shape 117"/>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91357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17"/>
        <p:cNvGrpSpPr/>
        <p:nvPr/>
      </p:nvGrpSpPr>
      <p:grpSpPr>
        <a:xfrm>
          <a:off x="0" y="0"/>
          <a:ext cx="0" cy="0"/>
          <a:chOff x="0" y="0"/>
          <a:chExt cx="0" cy="0"/>
        </a:xfrm>
      </p:grpSpPr>
      <p:sp>
        <p:nvSpPr>
          <p:cNvPr id="18" name="Shape 18"/>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3"/>
        <p:cNvGrpSpPr/>
        <p:nvPr/>
      </p:nvGrpSpPr>
      <p:grpSpPr>
        <a:xfrm>
          <a:off x="0" y="0"/>
          <a:ext cx="0" cy="0"/>
          <a:chOff x="0" y="0"/>
          <a:chExt cx="0" cy="0"/>
        </a:xfrm>
      </p:grpSpPr>
      <p:sp>
        <p:nvSpPr>
          <p:cNvPr id="14" name="Shape 14"/>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2053697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3"/>
        <p:cNvGrpSpPr/>
        <p:nvPr/>
      </p:nvGrpSpPr>
      <p:grpSpPr>
        <a:xfrm>
          <a:off x="0" y="0"/>
          <a:ext cx="0" cy="0"/>
          <a:chOff x="0" y="0"/>
          <a:chExt cx="0" cy="0"/>
        </a:xfrm>
      </p:grpSpPr>
      <p:sp>
        <p:nvSpPr>
          <p:cNvPr id="14" name="Shape 14"/>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ody">
    <p:spTree>
      <p:nvGrpSpPr>
        <p:cNvPr id="1" name="Shape 263"/>
        <p:cNvGrpSpPr/>
        <p:nvPr/>
      </p:nvGrpSpPr>
      <p:grpSpPr>
        <a:xfrm>
          <a:off x="0" y="0"/>
          <a:ext cx="0" cy="0"/>
          <a:chOff x="0" y="0"/>
          <a:chExt cx="0" cy="0"/>
        </a:xfrm>
      </p:grpSpPr>
      <p:pic>
        <p:nvPicPr>
          <p:cNvPr id="264" name="Shape 264"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265" name="Shape 265"/>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extLst>
      <p:ext uri="{BB962C8B-B14F-4D97-AF65-F5344CB8AC3E}">
        <p14:creationId xmlns:p14="http://schemas.microsoft.com/office/powerpoint/2010/main" val="40907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Shape 3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Shape 3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521595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4142850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Shape 66"/>
          <p:cNvGrpSpPr/>
          <p:nvPr/>
        </p:nvGrpSpPr>
        <p:grpSpPr>
          <a:xfrm>
            <a:off x="287525" y="4854556"/>
            <a:ext cx="634914" cy="148716"/>
            <a:chOff x="1841475" y="2392725"/>
            <a:chExt cx="3928925" cy="920275"/>
          </a:xfrm>
        </p:grpSpPr>
        <p:sp>
          <p:nvSpPr>
            <p:cNvPr id="67" name="Shape 6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5" name="Shape 7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6" name="Shape 7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Shape 7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Shape 78"/>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Shape 79"/>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1600287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31960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35"/>
        <p:cNvGrpSpPr/>
        <p:nvPr/>
      </p:nvGrpSpPr>
      <p:grpSpPr>
        <a:xfrm>
          <a:off x="0" y="0"/>
          <a:ext cx="0" cy="0"/>
          <a:chOff x="0" y="0"/>
          <a:chExt cx="0" cy="0"/>
        </a:xfrm>
      </p:grpSpPr>
      <p:sp>
        <p:nvSpPr>
          <p:cNvPr id="36" name="Shape 36"/>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Shape 3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Shape 39"/>
          <p:cNvGrpSpPr/>
          <p:nvPr/>
        </p:nvGrpSpPr>
        <p:grpSpPr>
          <a:xfrm>
            <a:off x="287525" y="4854556"/>
            <a:ext cx="634914" cy="148716"/>
            <a:chOff x="1841475" y="2392725"/>
            <a:chExt cx="3928925" cy="920275"/>
          </a:xfrm>
        </p:grpSpPr>
        <p:sp>
          <p:nvSpPr>
            <p:cNvPr id="40" name="Shape 4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8" name="Shape 4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Shape 4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Shape 50"/>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70904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33"/>
        <p:cNvGrpSpPr/>
        <p:nvPr/>
      </p:nvGrpSpPr>
      <p:grpSpPr>
        <a:xfrm>
          <a:off x="0" y="0"/>
          <a:ext cx="0" cy="0"/>
          <a:chOff x="0" y="0"/>
          <a:chExt cx="0" cy="0"/>
        </a:xfrm>
      </p:grpSpPr>
      <p:sp>
        <p:nvSpPr>
          <p:cNvPr id="134" name="Shape 134"/>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Shape 135"/>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Shape 136"/>
          <p:cNvGrpSpPr/>
          <p:nvPr/>
        </p:nvGrpSpPr>
        <p:grpSpPr>
          <a:xfrm>
            <a:off x="287525" y="4854556"/>
            <a:ext cx="634914" cy="148716"/>
            <a:chOff x="1841475" y="2392725"/>
            <a:chExt cx="3928925" cy="920275"/>
          </a:xfrm>
        </p:grpSpPr>
        <p:sp>
          <p:nvSpPr>
            <p:cNvPr id="137" name="Shape 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5" name="Shape 145"/>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Shape 14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944071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pivotal_teal.png"/>
          <p:cNvPicPr preferRelativeResize="0"/>
          <p:nvPr/>
        </p:nvPicPr>
        <p:blipFill rotWithShape="1">
          <a:blip r:embed="rId13">
            <a:alphaModFix/>
          </a:blip>
          <a:srcRect/>
          <a:stretch/>
        </p:blipFill>
        <p:spPr>
          <a:xfrm>
            <a:off x="8272779" y="4855076"/>
            <a:ext cx="731519" cy="17129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3323D"/>
        </a:solidFill>
        <a:effectLst/>
      </p:bgPr>
    </p:bg>
    <p:spTree>
      <p:nvGrpSpPr>
        <p:cNvPr id="1" name="Shape 15"/>
        <p:cNvGrpSpPr/>
        <p:nvPr/>
      </p:nvGrpSpPr>
      <p:grpSpPr>
        <a:xfrm>
          <a:off x="0" y="0"/>
          <a:ext cx="0" cy="0"/>
          <a:chOff x="0" y="0"/>
          <a:chExt cx="0" cy="0"/>
        </a:xfrm>
      </p:grpSpPr>
      <p:pic>
        <p:nvPicPr>
          <p:cNvPr id="16" name="Shape 16" descr="Pivotal-OnDark.png"/>
          <p:cNvPicPr preferRelativeResize="0"/>
          <p:nvPr/>
        </p:nvPicPr>
        <p:blipFill rotWithShape="1">
          <a:blip r:embed="rId4">
            <a:alphaModFix/>
          </a:blip>
          <a:srcRect/>
          <a:stretch/>
        </p:blipFill>
        <p:spPr>
          <a:xfrm>
            <a:off x="8153046" y="4737278"/>
            <a:ext cx="981701" cy="4062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13.jp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50.png"/><Relationship Id="rId6" Type="http://schemas.openxmlformats.org/officeDocument/2006/relationships/image" Target="../media/image32.png"/><Relationship Id="rId7"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5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Shape 24"/>
          <p:cNvSpPr/>
          <p:nvPr/>
        </p:nvSpPr>
        <p:spPr>
          <a:xfrm>
            <a:off x="0" y="0"/>
            <a:ext cx="9144000" cy="5143499"/>
          </a:xfrm>
          <a:prstGeom prst="rect">
            <a:avLst/>
          </a:prstGeom>
          <a:solidFill>
            <a:srgbClr val="2332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Shape 25"/>
          <p:cNvSpPr txBox="1"/>
          <p:nvPr/>
        </p:nvSpPr>
        <p:spPr>
          <a:xfrm>
            <a:off x="653112" y="1861838"/>
            <a:ext cx="8047785" cy="19376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200" b="1" i="0" u="none" strike="noStrike" cap="none" dirty="0" smtClean="0">
                <a:solidFill>
                  <a:srgbClr val="00AE9E"/>
                </a:solidFill>
                <a:latin typeface="Proxima Nova Rg" panose="02000506030000020004" pitchFamily="2" charset="0"/>
                <a:ea typeface="Proxima Nova"/>
                <a:cs typeface="Proxima Nova"/>
                <a:sym typeface="Proxima Nova"/>
              </a:rPr>
              <a:t>Spring/Java </a:t>
            </a:r>
            <a:r>
              <a:rPr lang="en-US" sz="3200" b="1" i="0" u="none" strike="noStrike" cap="none" dirty="0">
                <a:solidFill>
                  <a:srgbClr val="00AE9E"/>
                </a:solidFill>
                <a:latin typeface="Proxima Nova Rg" panose="02000506030000020004" pitchFamily="2" charset="0"/>
                <a:ea typeface="Proxima Nova"/>
                <a:cs typeface="Proxima Nova"/>
                <a:sym typeface="Proxima Nova"/>
              </a:rPr>
              <a:t>Cloud-Native Bootcamp</a:t>
            </a:r>
          </a:p>
        </p:txBody>
      </p:sp>
      <p:pic>
        <p:nvPicPr>
          <p:cNvPr id="26" name="Shape 26"/>
          <p:cNvPicPr preferRelativeResize="0"/>
          <p:nvPr/>
        </p:nvPicPr>
        <p:blipFill rotWithShape="1">
          <a:blip r:embed="rId3">
            <a:alphaModFix/>
          </a:blip>
          <a:srcRect/>
          <a:stretch/>
        </p:blipFill>
        <p:spPr>
          <a:xfrm>
            <a:off x="774700" y="1295400"/>
            <a:ext cx="1431403" cy="3365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p:nvPr/>
        </p:nvSpPr>
        <p:spPr>
          <a:xfrm>
            <a:off x="956929" y="388293"/>
            <a:ext cx="6974957" cy="439472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dirty="0">
                <a:solidFill>
                  <a:schemeClr val="accent2"/>
                </a:solidFill>
                <a:latin typeface="Proxima Nova Rg" panose="02000506030000020004" pitchFamily="2" charset="0"/>
                <a:ea typeface="Proxima Nova"/>
                <a:cs typeface="Proxima Nova"/>
                <a:sym typeface="Proxima Nova"/>
              </a:rPr>
              <a:t>What is “cloud-native” all about?</a:t>
            </a:r>
          </a:p>
          <a:p>
            <a:pPr marL="0" marR="0" lvl="0" indent="0" algn="l" rtl="0">
              <a:spcBef>
                <a:spcPts val="0"/>
              </a:spcBef>
              <a:buNone/>
            </a:pPr>
            <a:endParaRPr sz="24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2400" dirty="0">
                <a:solidFill>
                  <a:schemeClr val="lt1"/>
                </a:solidFill>
                <a:latin typeface="Proxima Nova Rg" panose="02000506030000020004" pitchFamily="2" charset="0"/>
                <a:ea typeface="Proxima Nova"/>
                <a:cs typeface="Proxima Nova"/>
                <a:sym typeface="Proxima Nova"/>
              </a:rPr>
              <a:t>This is an approach to building and operating software that takes advantage of the cloud-computing model. Often seen as a combination of </a:t>
            </a:r>
            <a:r>
              <a:rPr lang="en-US" sz="2400" b="1" dirty="0">
                <a:solidFill>
                  <a:schemeClr val="lt1"/>
                </a:solidFill>
                <a:latin typeface="Proxima Nova Rg" panose="02000506030000020004" pitchFamily="2" charset="0"/>
                <a:ea typeface="Proxima Nova"/>
                <a:cs typeface="Proxima Nova"/>
                <a:sym typeface="Proxima Nova"/>
              </a:rPr>
              <a:t>microservices</a:t>
            </a:r>
            <a:r>
              <a:rPr lang="en-US" sz="2400" dirty="0">
                <a:solidFill>
                  <a:schemeClr val="lt1"/>
                </a:solidFill>
                <a:latin typeface="Proxima Nova Rg" panose="02000506030000020004" pitchFamily="2" charset="0"/>
                <a:ea typeface="Proxima Nova"/>
                <a:cs typeface="Proxima Nova"/>
                <a:sym typeface="Proxima Nova"/>
              </a:rPr>
              <a:t>, </a:t>
            </a:r>
            <a:r>
              <a:rPr lang="en-US" sz="2400" b="1" dirty="0">
                <a:solidFill>
                  <a:schemeClr val="lt1"/>
                </a:solidFill>
                <a:latin typeface="Proxima Nova Rg" panose="02000506030000020004" pitchFamily="2" charset="0"/>
                <a:ea typeface="Proxima Nova"/>
                <a:cs typeface="Proxima Nova"/>
                <a:sym typeface="Proxima Nova"/>
              </a:rPr>
              <a:t>continuous delivery</a:t>
            </a:r>
            <a:r>
              <a:rPr lang="en-US" sz="2400" dirty="0">
                <a:solidFill>
                  <a:schemeClr val="lt1"/>
                </a:solidFill>
                <a:latin typeface="Proxima Nova Rg" panose="02000506030000020004" pitchFamily="2" charset="0"/>
                <a:ea typeface="Proxima Nova"/>
                <a:cs typeface="Proxima Nova"/>
                <a:sym typeface="Proxima Nova"/>
              </a:rPr>
              <a:t>, </a:t>
            </a:r>
            <a:r>
              <a:rPr lang="en-US" sz="2400" b="1" dirty="0">
                <a:solidFill>
                  <a:schemeClr val="lt1"/>
                </a:solidFill>
                <a:latin typeface="Proxima Nova Rg" panose="02000506030000020004" pitchFamily="2" charset="0"/>
                <a:ea typeface="Proxima Nova"/>
                <a:cs typeface="Proxima Nova"/>
                <a:sym typeface="Proxima Nova"/>
              </a:rPr>
              <a:t>containers</a:t>
            </a:r>
            <a:r>
              <a:rPr lang="en-US" sz="2400" dirty="0">
                <a:solidFill>
                  <a:schemeClr val="lt1"/>
                </a:solidFill>
                <a:latin typeface="Proxima Nova Rg" panose="02000506030000020004" pitchFamily="2" charset="0"/>
                <a:ea typeface="Proxima Nova"/>
                <a:cs typeface="Proxima Nova"/>
                <a:sym typeface="Proxima Nova"/>
              </a:rPr>
              <a:t>, and </a:t>
            </a:r>
            <a:r>
              <a:rPr lang="en-US" sz="2400" b="1" dirty="0">
                <a:solidFill>
                  <a:schemeClr val="lt1"/>
                </a:solidFill>
                <a:latin typeface="Proxima Nova Rg" panose="02000506030000020004" pitchFamily="2" charset="0"/>
                <a:ea typeface="Proxima Nova"/>
                <a:cs typeface="Proxima Nova"/>
                <a:sym typeface="Proxima Nova"/>
              </a:rPr>
              <a:t>DevOps</a:t>
            </a:r>
            <a:r>
              <a:rPr lang="en-US" sz="2400" dirty="0">
                <a:solidFill>
                  <a:schemeClr val="lt1"/>
                </a:solidFill>
                <a:latin typeface="Proxima Nova Rg" panose="02000506030000020004" pitchFamily="2" charset="0"/>
                <a:ea typeface="Proxima Nova"/>
                <a:cs typeface="Proxima Nova"/>
                <a:sym typeface="Proxima Nova"/>
              </a:rPr>
              <a:t>.</a:t>
            </a:r>
          </a:p>
          <a:p>
            <a:pPr marL="0" marR="0" lvl="0" indent="0" algn="l" rtl="0">
              <a:spcBef>
                <a:spcPts val="0"/>
              </a:spcBef>
              <a:buSzPct val="25000"/>
              <a:buNone/>
            </a:pPr>
            <a:endParaRPr lang="en-US" sz="2400" dirty="0">
              <a:solidFill>
                <a:schemeClr val="lt1"/>
              </a:solidFill>
              <a:latin typeface="Proxima Nova Rg" panose="02000506030000020004" pitchFamily="2" charset="0"/>
              <a:ea typeface="Proxima Nova"/>
              <a:cs typeface="Proxima Nova"/>
              <a:sym typeface="Proxima Nova"/>
            </a:endParaRPr>
          </a:p>
          <a:p>
            <a:pPr lvl="0">
              <a:buSzPct val="25000"/>
            </a:pPr>
            <a:r>
              <a:rPr lang="en-US" sz="2400" dirty="0">
                <a:solidFill>
                  <a:schemeClr val="bg1"/>
                </a:solidFill>
                <a:latin typeface="Proxima Nova Rg" panose="02000506030000020004" pitchFamily="2" charset="0"/>
              </a:rPr>
              <a:t>It’s all about software that’s built for </a:t>
            </a:r>
            <a:r>
              <a:rPr lang="en-US" sz="2400" b="1" dirty="0">
                <a:solidFill>
                  <a:schemeClr val="bg1"/>
                </a:solidFill>
                <a:latin typeface="Proxima Nova Rg" panose="02000506030000020004" pitchFamily="2" charset="0"/>
              </a:rPr>
              <a:t>scale</a:t>
            </a:r>
            <a:r>
              <a:rPr lang="en-US" sz="2400" dirty="0">
                <a:solidFill>
                  <a:schemeClr val="bg1"/>
                </a:solidFill>
                <a:latin typeface="Proxima Nova Rg" panose="02000506030000020004" pitchFamily="2" charset="0"/>
              </a:rPr>
              <a:t>, built for </a:t>
            </a:r>
            <a:r>
              <a:rPr lang="en-US" sz="2400" b="1" dirty="0">
                <a:solidFill>
                  <a:schemeClr val="bg1"/>
                </a:solidFill>
                <a:latin typeface="Proxima Nova Rg" panose="02000506030000020004" pitchFamily="2" charset="0"/>
              </a:rPr>
              <a:t>continuous change</a:t>
            </a:r>
            <a:r>
              <a:rPr lang="en-US" sz="2400" dirty="0">
                <a:solidFill>
                  <a:schemeClr val="bg1"/>
                </a:solidFill>
                <a:latin typeface="Proxima Nova Rg" panose="02000506030000020004" pitchFamily="2" charset="0"/>
              </a:rPr>
              <a:t>, built to </a:t>
            </a:r>
            <a:r>
              <a:rPr lang="en-US" sz="2400" b="1" dirty="0">
                <a:solidFill>
                  <a:schemeClr val="bg1"/>
                </a:solidFill>
                <a:latin typeface="Proxima Nova Rg" panose="02000506030000020004" pitchFamily="2" charset="0"/>
              </a:rPr>
              <a:t>tolerate failure</a:t>
            </a:r>
            <a:r>
              <a:rPr lang="en-US" sz="2400" dirty="0">
                <a:solidFill>
                  <a:schemeClr val="bg1"/>
                </a:solidFill>
                <a:latin typeface="Proxima Nova Rg" panose="02000506030000020004" pitchFamily="2" charset="0"/>
              </a:rPr>
              <a:t>, built for </a:t>
            </a:r>
            <a:r>
              <a:rPr lang="en-US" sz="2400" b="1" dirty="0">
                <a:solidFill>
                  <a:schemeClr val="bg1"/>
                </a:solidFill>
                <a:latin typeface="Proxima Nova Rg" panose="02000506030000020004" pitchFamily="2" charset="0"/>
              </a:rPr>
              <a:t>manageability</a:t>
            </a:r>
            <a:r>
              <a:rPr lang="en-US" sz="2400" dirty="0">
                <a:solidFill>
                  <a:schemeClr val="bg1"/>
                </a:solidFill>
                <a:latin typeface="Proxima Nova Rg" panose="02000506030000020004" pitchFamily="2" charset="0"/>
              </a:rPr>
              <a:t>.</a:t>
            </a:r>
            <a:endParaRPr lang="en-US" sz="2400" dirty="0">
              <a:solidFill>
                <a:schemeClr val="bg1"/>
              </a:solidFill>
              <a:latin typeface="Proxima Nova Rg" panose="02000506030000020004" pitchFamily="2" charset="0"/>
              <a:ea typeface="Proxima Nova"/>
              <a:cs typeface="Proxima Nova"/>
              <a:sym typeface="Proxima Nova"/>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p:nvPr/>
        </p:nvSpPr>
        <p:spPr>
          <a:xfrm>
            <a:off x="287080" y="457200"/>
            <a:ext cx="8506045" cy="66985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200" b="1" dirty="0">
                <a:solidFill>
                  <a:schemeClr val="accent2"/>
                </a:solidFill>
                <a:latin typeface="Proxima Nova Rg" panose="02000506030000020004" pitchFamily="2" charset="0"/>
                <a:ea typeface="Proxima Nova"/>
                <a:cs typeface="Proxima Nova"/>
                <a:sym typeface="Proxima Nova"/>
              </a:rPr>
              <a:t>Most cloud-native applications comply with the 12 factor criteria.</a:t>
            </a:r>
          </a:p>
        </p:txBody>
      </p:sp>
      <p:sp>
        <p:nvSpPr>
          <p:cNvPr id="94" name="Shape 94"/>
          <p:cNvSpPr txBox="1"/>
          <p:nvPr/>
        </p:nvSpPr>
        <p:spPr>
          <a:xfrm>
            <a:off x="422745" y="957475"/>
            <a:ext cx="7953300" cy="3625800"/>
          </a:xfrm>
          <a:prstGeom prst="rect">
            <a:avLst/>
          </a:prstGeom>
          <a:noFill/>
          <a:ln>
            <a:noFill/>
          </a:ln>
        </p:spPr>
        <p:txBody>
          <a:bodyPr lIns="91425" tIns="45700" rIns="91425" bIns="45700" anchor="t" anchorCtr="0">
            <a:noAutofit/>
          </a:bodyPr>
          <a:lstStyle/>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One codebase tracked in version control</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Explicitly declared dependencies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Configurations stored in the environment</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Backing services treated as attached resources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Separate build, release, and run stages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Apps executed as stateless processes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Services exported via port binding</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Scaled out via more processes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Fast startup and graceful shutdown</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Parity among dev, staging, and production environments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Logs treated as event streams</a:t>
            </a:r>
          </a:p>
          <a:p>
            <a:pPr marL="298450" marR="0" lvl="0" indent="-285750" algn="l" rtl="0">
              <a:lnSpc>
                <a:spcPct val="150000"/>
              </a:lnSpc>
              <a:spcBef>
                <a:spcPts val="0"/>
              </a:spcBef>
              <a:buClr>
                <a:schemeClr val="lt1"/>
              </a:buClr>
              <a:buFont typeface="Arial" panose="020B0604020202020204" pitchFamily="34" charset="0"/>
              <a:buChar char="•"/>
            </a:pPr>
            <a:r>
              <a:rPr lang="en-US" dirty="0">
                <a:solidFill>
                  <a:schemeClr val="lt1"/>
                </a:solidFill>
                <a:latin typeface="Proxima Nova Rg" panose="02000506030000020004" pitchFamily="2" charset="0"/>
                <a:ea typeface="Proxima Nova"/>
                <a:cs typeface="Proxima Nova"/>
                <a:sym typeface="Proxima Nova"/>
              </a:rPr>
              <a:t>Admin tasks run as one-off processes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p:nvPr/>
        </p:nvSpPr>
        <p:spPr>
          <a:xfrm>
            <a:off x="627320" y="861237"/>
            <a:ext cx="2775096" cy="3296092"/>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3200" b="1" dirty="0">
                <a:solidFill>
                  <a:schemeClr val="lt1"/>
                </a:solidFill>
                <a:latin typeface="Proxima Nova Rg" panose="02000506030000020004" pitchFamily="2" charset="0"/>
                <a:ea typeface="Proxima Nova"/>
                <a:cs typeface="Proxima Nova"/>
                <a:sym typeface="Proxima Nova"/>
              </a:rPr>
              <a:t>There’s a </a:t>
            </a:r>
            <a:r>
              <a:rPr lang="en-US" sz="3200" b="1" dirty="0">
                <a:solidFill>
                  <a:schemeClr val="accent2"/>
                </a:solidFill>
                <a:latin typeface="Proxima Nova Rg" panose="02000506030000020004" pitchFamily="2" charset="0"/>
                <a:ea typeface="Proxima Nova"/>
                <a:cs typeface="Proxima Nova"/>
                <a:sym typeface="Proxima Nova"/>
              </a:rPr>
              <a:t>maturity model </a:t>
            </a:r>
            <a:r>
              <a:rPr lang="en-US" sz="3200" b="1" dirty="0">
                <a:solidFill>
                  <a:schemeClr val="lt1"/>
                </a:solidFill>
                <a:latin typeface="Proxima Nova Rg" panose="02000506030000020004" pitchFamily="2" charset="0"/>
                <a:ea typeface="Proxima Nova"/>
                <a:cs typeface="Proxima Nova"/>
                <a:sym typeface="Proxima Nova"/>
              </a:rPr>
              <a:t>on your way to cloud native.</a:t>
            </a:r>
          </a:p>
        </p:txBody>
      </p:sp>
      <p:grpSp>
        <p:nvGrpSpPr>
          <p:cNvPr id="2" name="Group 1"/>
          <p:cNvGrpSpPr/>
          <p:nvPr/>
        </p:nvGrpSpPr>
        <p:grpSpPr>
          <a:xfrm>
            <a:off x="3848980" y="3795823"/>
            <a:ext cx="4816549" cy="1095153"/>
            <a:chOff x="3848980" y="3795823"/>
            <a:chExt cx="4816549" cy="1095153"/>
          </a:xfrm>
        </p:grpSpPr>
        <p:sp>
          <p:nvSpPr>
            <p:cNvPr id="101" name="Shape 101"/>
            <p:cNvSpPr/>
            <p:nvPr/>
          </p:nvSpPr>
          <p:spPr>
            <a:xfrm>
              <a:off x="5667148" y="3875567"/>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lIns="274300" tIns="45700" rIns="91425" bIns="45700" anchor="ctr" anchorCtr="0">
              <a:noAutofit/>
            </a:bodyPr>
            <a:lstStyle/>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No file system dependency</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Self contained application</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Platform managed ports/address</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Consume off-platform services</a:t>
              </a:r>
            </a:p>
          </p:txBody>
        </p:sp>
        <p:sp>
          <p:nvSpPr>
            <p:cNvPr id="102" name="Shape 102"/>
            <p:cNvSpPr/>
            <p:nvPr/>
          </p:nvSpPr>
          <p:spPr>
            <a:xfrm>
              <a:off x="3848980" y="3795823"/>
              <a:ext cx="2030818" cy="1095153"/>
            </a:xfrm>
            <a:prstGeom prst="roundRect">
              <a:avLst>
                <a:gd name="adj" fmla="val 16667"/>
              </a:avLst>
            </a:prstGeom>
            <a:solidFill>
              <a:srgbClr val="95EBF2"/>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dk1"/>
                  </a:solidFill>
                  <a:latin typeface="Proxima Nova Rg" panose="02000506030000020004" pitchFamily="2" charset="0"/>
                  <a:ea typeface="Proxima Nova"/>
                  <a:cs typeface="Proxima Nova"/>
                  <a:sym typeface="Proxima Nova"/>
                </a:rPr>
                <a:t>Cloud Ready</a:t>
              </a:r>
            </a:p>
          </p:txBody>
        </p:sp>
      </p:grpSp>
      <p:grpSp>
        <p:nvGrpSpPr>
          <p:cNvPr id="3" name="Group 2"/>
          <p:cNvGrpSpPr/>
          <p:nvPr/>
        </p:nvGrpSpPr>
        <p:grpSpPr>
          <a:xfrm>
            <a:off x="3848980" y="2620925"/>
            <a:ext cx="4816549" cy="1095153"/>
            <a:chOff x="3848980" y="2620925"/>
            <a:chExt cx="4816549" cy="1095153"/>
          </a:xfrm>
        </p:grpSpPr>
        <p:sp>
          <p:nvSpPr>
            <p:cNvPr id="103" name="Shape 103"/>
            <p:cNvSpPr/>
            <p:nvPr/>
          </p:nvSpPr>
          <p:spPr>
            <a:xfrm>
              <a:off x="5667148" y="2700668"/>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lIns="274300" tIns="45700" rIns="91425" bIns="45700" anchor="ctr" anchorCtr="0">
              <a:noAutofit/>
            </a:bodyPr>
            <a:lstStyle/>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Twelve factor app</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Horizontal scalable</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Leverage platform for HA</a:t>
              </a:r>
            </a:p>
          </p:txBody>
        </p:sp>
        <p:sp>
          <p:nvSpPr>
            <p:cNvPr id="104" name="Shape 104"/>
            <p:cNvSpPr/>
            <p:nvPr/>
          </p:nvSpPr>
          <p:spPr>
            <a:xfrm>
              <a:off x="3848980" y="2620925"/>
              <a:ext cx="2030818" cy="1095153"/>
            </a:xfrm>
            <a:prstGeom prst="roundRect">
              <a:avLst>
                <a:gd name="adj" fmla="val 16667"/>
              </a:avLst>
            </a:prstGeom>
            <a:solidFill>
              <a:schemeClr val="accent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dk1"/>
                  </a:solidFill>
                  <a:latin typeface="Proxima Nova Rg" panose="02000506030000020004" pitchFamily="2" charset="0"/>
                  <a:ea typeface="Proxima Nova"/>
                  <a:cs typeface="Proxima Nova"/>
                  <a:sym typeface="Proxima Nova"/>
                </a:rPr>
                <a:t>Cloud Friendly</a:t>
              </a:r>
            </a:p>
          </p:txBody>
        </p:sp>
      </p:grpSp>
      <p:grpSp>
        <p:nvGrpSpPr>
          <p:cNvPr id="4" name="Group 3"/>
          <p:cNvGrpSpPr/>
          <p:nvPr/>
        </p:nvGrpSpPr>
        <p:grpSpPr>
          <a:xfrm>
            <a:off x="3848980" y="1446026"/>
            <a:ext cx="4816549" cy="1095153"/>
            <a:chOff x="3848980" y="1446026"/>
            <a:chExt cx="4816549" cy="1095153"/>
          </a:xfrm>
        </p:grpSpPr>
        <p:sp>
          <p:nvSpPr>
            <p:cNvPr id="105" name="Shape 105"/>
            <p:cNvSpPr/>
            <p:nvPr/>
          </p:nvSpPr>
          <p:spPr>
            <a:xfrm>
              <a:off x="5667148" y="1525770"/>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lIns="274300" tIns="45700" rIns="91425" bIns="45700" anchor="ctr" anchorCtr="0">
              <a:noAutofit/>
            </a:bodyPr>
            <a:lstStyle/>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Designed for failure</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Apps unaffected by dependencies</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Proactive failure testing</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Metrics and monitoring baked in</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Cloud agnostic runtime</a:t>
              </a:r>
            </a:p>
          </p:txBody>
        </p:sp>
        <p:sp>
          <p:nvSpPr>
            <p:cNvPr id="106" name="Shape 106"/>
            <p:cNvSpPr/>
            <p:nvPr/>
          </p:nvSpPr>
          <p:spPr>
            <a:xfrm>
              <a:off x="3848980" y="1446026"/>
              <a:ext cx="2030818" cy="1095153"/>
            </a:xfrm>
            <a:prstGeom prst="roundRect">
              <a:avLst>
                <a:gd name="adj" fmla="val 16667"/>
              </a:avLst>
            </a:prstGeom>
            <a:solidFill>
              <a:schemeClr val="accent2"/>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dk1"/>
                  </a:solidFill>
                  <a:latin typeface="Proxima Nova Rg" panose="02000506030000020004" pitchFamily="2" charset="0"/>
                  <a:ea typeface="Proxima Nova"/>
                  <a:cs typeface="Proxima Nova"/>
                  <a:sym typeface="Proxima Nova"/>
                </a:rPr>
                <a:t>Cloud Resilient</a:t>
              </a:r>
            </a:p>
          </p:txBody>
        </p:sp>
      </p:grpSp>
      <p:grpSp>
        <p:nvGrpSpPr>
          <p:cNvPr id="5" name="Group 4"/>
          <p:cNvGrpSpPr/>
          <p:nvPr/>
        </p:nvGrpSpPr>
        <p:grpSpPr>
          <a:xfrm>
            <a:off x="3848980" y="271129"/>
            <a:ext cx="4816549" cy="1095153"/>
            <a:chOff x="3848980" y="271129"/>
            <a:chExt cx="4816549" cy="1095153"/>
          </a:xfrm>
        </p:grpSpPr>
        <p:sp>
          <p:nvSpPr>
            <p:cNvPr id="107" name="Shape 107"/>
            <p:cNvSpPr/>
            <p:nvPr/>
          </p:nvSpPr>
          <p:spPr>
            <a:xfrm>
              <a:off x="5667148" y="350872"/>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lIns="274300" tIns="45700" rIns="91425" bIns="45700" anchor="ctr" anchorCtr="0">
              <a:noAutofit/>
            </a:bodyPr>
            <a:lstStyle/>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Microservice architecture</a:t>
              </a:r>
            </a:p>
            <a:p>
              <a:pPr marL="285750" marR="0" lvl="0" indent="-285750" algn="l" rtl="0">
                <a:spcBef>
                  <a:spcPts val="0"/>
                </a:spcBef>
                <a:buClr>
                  <a:schemeClr val="lt1"/>
                </a:buClr>
                <a:buSzPct val="100000"/>
                <a:buFont typeface="Arial"/>
                <a:buChar char="•"/>
              </a:pPr>
              <a:r>
                <a:rPr lang="en-US" sz="1200">
                  <a:solidFill>
                    <a:schemeClr val="lt1"/>
                  </a:solidFill>
                  <a:latin typeface="Proxima Nova Rg" panose="02000506030000020004" pitchFamily="2" charset="0"/>
                  <a:ea typeface="Proxima Nova"/>
                  <a:cs typeface="Proxima Nova"/>
                  <a:sym typeface="Proxima Nova"/>
                </a:rPr>
                <a:t>API-first design</a:t>
              </a:r>
            </a:p>
          </p:txBody>
        </p:sp>
        <p:sp>
          <p:nvSpPr>
            <p:cNvPr id="108" name="Shape 108"/>
            <p:cNvSpPr/>
            <p:nvPr/>
          </p:nvSpPr>
          <p:spPr>
            <a:xfrm>
              <a:off x="3848980" y="271129"/>
              <a:ext cx="2030818" cy="1095153"/>
            </a:xfrm>
            <a:prstGeom prst="roundRect">
              <a:avLst>
                <a:gd name="adj" fmla="val 16667"/>
              </a:avLst>
            </a:prstGeom>
            <a:solidFill>
              <a:schemeClr val="accen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dk1"/>
                  </a:solidFill>
                  <a:latin typeface="Proxima Nova Rg" panose="02000506030000020004" pitchFamily="2" charset="0"/>
                  <a:ea typeface="Proxima Nova"/>
                  <a:cs typeface="Proxima Nova"/>
                  <a:sym typeface="Proxima Nova"/>
                </a:rPr>
                <a:t>Cloud Native</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p:nvPr/>
        </p:nvSpPr>
        <p:spPr>
          <a:xfrm>
            <a:off x="776175" y="499729"/>
            <a:ext cx="7598735" cy="65921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dirty="0">
                <a:solidFill>
                  <a:schemeClr val="accent2"/>
                </a:solidFill>
                <a:latin typeface="Proxima Nova Rg" panose="02000506030000020004" pitchFamily="2" charset="0"/>
                <a:ea typeface="Proxima Nova"/>
                <a:cs typeface="Proxima Nova"/>
                <a:sym typeface="Proxima Nova"/>
              </a:rPr>
              <a:t>So, what actually makes up a cloud-native platform?</a:t>
            </a:r>
          </a:p>
        </p:txBody>
      </p:sp>
      <p:pic>
        <p:nvPicPr>
          <p:cNvPr id="115" name="Shape 115"/>
          <p:cNvPicPr preferRelativeResize="0"/>
          <p:nvPr/>
        </p:nvPicPr>
        <p:blipFill rotWithShape="1">
          <a:blip r:embed="rId3">
            <a:alphaModFix/>
          </a:blip>
          <a:srcRect/>
          <a:stretch/>
        </p:blipFill>
        <p:spPr>
          <a:xfrm>
            <a:off x="3543" y="1424762"/>
            <a:ext cx="9144000" cy="31137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pic>
        <p:nvPicPr>
          <p:cNvPr id="1156" name="Shape 1156"/>
          <p:cNvPicPr preferRelativeResize="0"/>
          <p:nvPr/>
        </p:nvPicPr>
        <p:blipFill rotWithShape="1">
          <a:blip r:embed="rId3">
            <a:alphaModFix/>
          </a:blip>
          <a:srcRect/>
          <a:stretch/>
        </p:blipFill>
        <p:spPr>
          <a:xfrm>
            <a:off x="7088144" y="4401528"/>
            <a:ext cx="687600" cy="397200"/>
          </a:xfrm>
          <a:prstGeom prst="rect">
            <a:avLst/>
          </a:prstGeom>
          <a:noFill/>
          <a:ln>
            <a:noFill/>
          </a:ln>
        </p:spPr>
      </p:pic>
      <p:sp>
        <p:nvSpPr>
          <p:cNvPr id="1157" name="Shape 1157"/>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Proxima Nova"/>
              <a:buNone/>
            </a:pPr>
            <a:r>
              <a:rPr lang="en" sz="2500" b="1" i="0" u="none" strike="noStrike" cap="none">
                <a:solidFill>
                  <a:schemeClr val="dk1"/>
                </a:solidFill>
                <a:latin typeface="Proxima Nova Rg" panose="02000506030000020004" pitchFamily="2" charset="0"/>
                <a:sym typeface="Proxima Nova"/>
              </a:rPr>
              <a:t>Pivotal Cloud Foundry Architecture</a:t>
            </a:r>
            <a:endParaRPr sz="2500" b="1" i="0" u="none" strike="noStrike" cap="none">
              <a:solidFill>
                <a:schemeClr val="dk1"/>
              </a:solidFill>
              <a:latin typeface="Proxima Nova Rg" panose="02000506030000020004" pitchFamily="2" charset="0"/>
              <a:sym typeface="Proxima Nova"/>
            </a:endParaRPr>
          </a:p>
        </p:txBody>
      </p:sp>
      <p:pic>
        <p:nvPicPr>
          <p:cNvPr id="1158" name="Shape 1158"/>
          <p:cNvPicPr preferRelativeResize="0"/>
          <p:nvPr/>
        </p:nvPicPr>
        <p:blipFill rotWithShape="1">
          <a:blip r:embed="rId3">
            <a:alphaModFix/>
          </a:blip>
          <a:srcRect/>
          <a:stretch/>
        </p:blipFill>
        <p:spPr>
          <a:xfrm>
            <a:off x="3621339" y="4392202"/>
            <a:ext cx="687600" cy="397200"/>
          </a:xfrm>
          <a:prstGeom prst="rect">
            <a:avLst/>
          </a:prstGeom>
          <a:noFill/>
          <a:ln>
            <a:noFill/>
          </a:ln>
        </p:spPr>
      </p:pic>
      <p:pic>
        <p:nvPicPr>
          <p:cNvPr id="1159" name="Shape 1159"/>
          <p:cNvPicPr preferRelativeResize="0"/>
          <p:nvPr/>
        </p:nvPicPr>
        <p:blipFill rotWithShape="1">
          <a:blip r:embed="rId3">
            <a:alphaModFix/>
          </a:blip>
          <a:srcRect/>
          <a:stretch/>
        </p:blipFill>
        <p:spPr>
          <a:xfrm>
            <a:off x="4484834" y="4392202"/>
            <a:ext cx="687600" cy="397200"/>
          </a:xfrm>
          <a:prstGeom prst="rect">
            <a:avLst/>
          </a:prstGeom>
          <a:noFill/>
          <a:ln>
            <a:noFill/>
          </a:ln>
        </p:spPr>
      </p:pic>
      <p:pic>
        <p:nvPicPr>
          <p:cNvPr id="1160" name="Shape 1160"/>
          <p:cNvPicPr preferRelativeResize="0"/>
          <p:nvPr/>
        </p:nvPicPr>
        <p:blipFill rotWithShape="1">
          <a:blip r:embed="rId3">
            <a:alphaModFix/>
          </a:blip>
          <a:srcRect/>
          <a:stretch/>
        </p:blipFill>
        <p:spPr>
          <a:xfrm>
            <a:off x="5348329" y="4392202"/>
            <a:ext cx="687600" cy="397200"/>
          </a:xfrm>
          <a:prstGeom prst="rect">
            <a:avLst/>
          </a:prstGeom>
          <a:noFill/>
          <a:ln>
            <a:noFill/>
          </a:ln>
        </p:spPr>
      </p:pic>
      <p:pic>
        <p:nvPicPr>
          <p:cNvPr id="1161" name="Shape 1161"/>
          <p:cNvPicPr preferRelativeResize="0"/>
          <p:nvPr/>
        </p:nvPicPr>
        <p:blipFill rotWithShape="1">
          <a:blip r:embed="rId3">
            <a:alphaModFix/>
          </a:blip>
          <a:srcRect/>
          <a:stretch/>
        </p:blipFill>
        <p:spPr>
          <a:xfrm>
            <a:off x="6211824" y="4392202"/>
            <a:ext cx="687600" cy="397200"/>
          </a:xfrm>
          <a:prstGeom prst="rect">
            <a:avLst/>
          </a:prstGeom>
          <a:noFill/>
          <a:ln>
            <a:noFill/>
          </a:ln>
        </p:spPr>
      </p:pic>
      <p:sp>
        <p:nvSpPr>
          <p:cNvPr id="1162" name="Shape 1162"/>
          <p:cNvSpPr/>
          <p:nvPr/>
        </p:nvSpPr>
        <p:spPr>
          <a:xfrm>
            <a:off x="3422473" y="953790"/>
            <a:ext cx="4548000" cy="264300"/>
          </a:xfrm>
          <a:prstGeom prst="roundRect">
            <a:avLst>
              <a:gd name="adj" fmla="val 16667"/>
            </a:avLst>
          </a:prstGeom>
          <a:noFill/>
          <a:ln w="9525" cap="rnd" cmpd="sng">
            <a:solidFill>
              <a:srgbClr val="15A08C"/>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DYNAMIC ROUTE SERVICES / API MANAGEMENT</a:t>
            </a:r>
            <a:endParaRPr>
              <a:latin typeface="Proxima Nova Rg" panose="02000506030000020004" pitchFamily="2" charset="0"/>
            </a:endParaRPr>
          </a:p>
        </p:txBody>
      </p:sp>
      <p:sp>
        <p:nvSpPr>
          <p:cNvPr id="1163" name="Shape 1163"/>
          <p:cNvSpPr/>
          <p:nvPr/>
        </p:nvSpPr>
        <p:spPr>
          <a:xfrm>
            <a:off x="3422474" y="1787053"/>
            <a:ext cx="2230200" cy="707700"/>
          </a:xfrm>
          <a:prstGeom prst="roundRect">
            <a:avLst>
              <a:gd name="adj" fmla="val 8376"/>
            </a:avLst>
          </a:prstGeom>
          <a:noFill/>
          <a:ln w="9525" cap="rnd" cmpd="sng">
            <a:solidFill>
              <a:srgbClr val="15A08C"/>
            </a:solidFill>
            <a:prstDash val="solid"/>
            <a:round/>
            <a:headEnd type="none" w="med" len="med"/>
            <a:tailEnd type="none" w="med" len="med"/>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APP MICROSERVICES TECHNOLOGY</a:t>
            </a:r>
            <a:endParaRPr>
              <a:latin typeface="Proxima Nova Rg" panose="02000506030000020004" pitchFamily="2" charset="0"/>
            </a:endParaRPr>
          </a:p>
        </p:txBody>
      </p:sp>
      <p:sp>
        <p:nvSpPr>
          <p:cNvPr id="1164" name="Shape 1164"/>
          <p:cNvSpPr/>
          <p:nvPr/>
        </p:nvSpPr>
        <p:spPr>
          <a:xfrm>
            <a:off x="3523696" y="2042192"/>
            <a:ext cx="639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Spring Boot</a:t>
            </a:r>
            <a:endParaRPr>
              <a:latin typeface="Proxima Nova Rg" panose="02000506030000020004" pitchFamily="2" charset="0"/>
            </a:endParaRPr>
          </a:p>
        </p:txBody>
      </p:sp>
      <p:sp>
        <p:nvSpPr>
          <p:cNvPr id="1165" name="Shape 1165"/>
          <p:cNvSpPr/>
          <p:nvPr/>
        </p:nvSpPr>
        <p:spPr>
          <a:xfrm>
            <a:off x="4219461" y="2042192"/>
            <a:ext cx="639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Steeltoe</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66" name="Shape 1166"/>
          <p:cNvSpPr/>
          <p:nvPr/>
        </p:nvSpPr>
        <p:spPr>
          <a:xfrm>
            <a:off x="4919990" y="2042192"/>
            <a:ext cx="639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Spring Cloud Services</a:t>
            </a:r>
            <a:endParaRPr>
              <a:latin typeface="Proxima Nova Rg" panose="02000506030000020004" pitchFamily="2" charset="0"/>
            </a:endParaRPr>
          </a:p>
        </p:txBody>
      </p:sp>
      <p:sp>
        <p:nvSpPr>
          <p:cNvPr id="1167" name="Shape 1167"/>
          <p:cNvSpPr/>
          <p:nvPr/>
        </p:nvSpPr>
        <p:spPr>
          <a:xfrm>
            <a:off x="5740550" y="1787053"/>
            <a:ext cx="2230200" cy="707700"/>
          </a:xfrm>
          <a:prstGeom prst="roundRect">
            <a:avLst>
              <a:gd name="adj" fmla="val 8376"/>
            </a:avLst>
          </a:prstGeom>
          <a:noFill/>
          <a:ln w="9525" cap="rnd" cmpd="sng">
            <a:solidFill>
              <a:srgbClr val="15A08C"/>
            </a:solidFill>
            <a:prstDash val="solid"/>
            <a:round/>
            <a:headEnd type="none" w="med" len="med"/>
            <a:tailEnd type="none" w="med" len="med"/>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DATA MICROSERVICES TECHNOLOGY</a:t>
            </a:r>
            <a:endParaRPr>
              <a:latin typeface="Proxima Nova Rg" panose="02000506030000020004" pitchFamily="2" charset="0"/>
            </a:endParaRPr>
          </a:p>
        </p:txBody>
      </p:sp>
      <p:sp>
        <p:nvSpPr>
          <p:cNvPr id="1168" name="Shape 1168"/>
          <p:cNvSpPr/>
          <p:nvPr/>
        </p:nvSpPr>
        <p:spPr>
          <a:xfrm>
            <a:off x="5837006" y="2042192"/>
            <a:ext cx="4632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Spring Cloud Data Flow</a:t>
            </a:r>
            <a:endParaRPr>
              <a:latin typeface="Proxima Nova Rg" panose="02000506030000020004" pitchFamily="2" charset="0"/>
            </a:endParaRPr>
          </a:p>
        </p:txBody>
      </p:sp>
      <p:sp>
        <p:nvSpPr>
          <p:cNvPr id="1169" name="Shape 1169"/>
          <p:cNvSpPr/>
          <p:nvPr/>
        </p:nvSpPr>
        <p:spPr>
          <a:xfrm>
            <a:off x="6364389" y="2042192"/>
            <a:ext cx="4632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Cloud Cache</a:t>
            </a:r>
            <a:endParaRPr>
              <a:latin typeface="Proxima Nova Rg" panose="02000506030000020004" pitchFamily="2" charset="0"/>
            </a:endParaRPr>
          </a:p>
        </p:txBody>
      </p:sp>
      <p:sp>
        <p:nvSpPr>
          <p:cNvPr id="1170" name="Shape 1170"/>
          <p:cNvSpPr/>
          <p:nvPr/>
        </p:nvSpPr>
        <p:spPr>
          <a:xfrm>
            <a:off x="6891773" y="2042192"/>
            <a:ext cx="4632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RabbitMQ</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71" name="Shape 1171"/>
          <p:cNvSpPr/>
          <p:nvPr/>
        </p:nvSpPr>
        <p:spPr>
          <a:xfrm>
            <a:off x="7419155" y="2042192"/>
            <a:ext cx="4632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MySQL</a:t>
            </a:r>
            <a:endParaRPr>
              <a:latin typeface="Proxima Nova Rg" panose="02000506030000020004" pitchFamily="2" charset="0"/>
            </a:endParaRPr>
          </a:p>
        </p:txBody>
      </p:sp>
      <p:pic>
        <p:nvPicPr>
          <p:cNvPr id="1172" name="Shape 1172"/>
          <p:cNvPicPr preferRelativeResize="0"/>
          <p:nvPr/>
        </p:nvPicPr>
        <p:blipFill rotWithShape="1">
          <a:blip r:embed="rId4">
            <a:alphaModFix amt="22000"/>
          </a:blip>
          <a:srcRect/>
          <a:stretch/>
        </p:blipFill>
        <p:spPr>
          <a:xfrm>
            <a:off x="3377219" y="1350805"/>
            <a:ext cx="4629000" cy="307800"/>
          </a:xfrm>
          <a:prstGeom prst="rect">
            <a:avLst/>
          </a:prstGeom>
          <a:noFill/>
          <a:ln>
            <a:noFill/>
          </a:ln>
        </p:spPr>
      </p:pic>
      <p:sp>
        <p:nvSpPr>
          <p:cNvPr id="1173" name="Shape 1173"/>
          <p:cNvSpPr/>
          <p:nvPr/>
        </p:nvSpPr>
        <p:spPr>
          <a:xfrm>
            <a:off x="4924004" y="1401440"/>
            <a:ext cx="1556700" cy="23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B223F"/>
              </a:buClr>
              <a:buFont typeface="Proxima Nova"/>
              <a:buNone/>
            </a:pPr>
            <a:r>
              <a:rPr lang="en" sz="900" b="1" i="0" u="none" strike="noStrike" cap="none">
                <a:solidFill>
                  <a:srgbClr val="0B223F"/>
                </a:solidFill>
                <a:latin typeface="Proxima Nova Rg" panose="02000506030000020004" pitchFamily="2" charset="0"/>
                <a:ea typeface="Proxima Nova"/>
                <a:cs typeface="Proxima Nova"/>
                <a:sym typeface="Proxima Nova"/>
              </a:rPr>
              <a:t>YOUR APPLICATIONS</a:t>
            </a:r>
            <a:endParaRPr sz="900" b="1" i="0" u="none" strike="noStrike" cap="none">
              <a:solidFill>
                <a:srgbClr val="0B223F"/>
              </a:solidFill>
              <a:latin typeface="Proxima Nova Rg" panose="02000506030000020004" pitchFamily="2" charset="0"/>
              <a:ea typeface="Proxima Nova"/>
              <a:cs typeface="Proxima Nova"/>
              <a:sym typeface="Proxima Nova"/>
            </a:endParaRPr>
          </a:p>
        </p:txBody>
      </p:sp>
      <p:sp>
        <p:nvSpPr>
          <p:cNvPr id="1174" name="Shape 1174"/>
          <p:cNvSpPr/>
          <p:nvPr/>
        </p:nvSpPr>
        <p:spPr>
          <a:xfrm>
            <a:off x="3422474" y="2596715"/>
            <a:ext cx="4548000" cy="707700"/>
          </a:xfrm>
          <a:prstGeom prst="roundRect">
            <a:avLst>
              <a:gd name="adj" fmla="val 8376"/>
            </a:avLst>
          </a:prstGeom>
          <a:noFill/>
          <a:ln w="9525" cap="rnd" cmpd="sng">
            <a:solidFill>
              <a:srgbClr val="15A08C"/>
            </a:solidFill>
            <a:prstDash val="solid"/>
            <a:round/>
            <a:headEnd type="none" w="med" len="med"/>
            <a:tailEnd type="none" w="med" len="med"/>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B223F"/>
              </a:buClr>
              <a:buFont typeface="Proxima Nova"/>
              <a:buNone/>
            </a:pPr>
            <a:r>
              <a:rPr lang="en" sz="900" b="1" i="0" u="none" strike="noStrike" cap="none">
                <a:solidFill>
                  <a:srgbClr val="0B223F"/>
                </a:solidFill>
                <a:latin typeface="Proxima Nova Rg" panose="02000506030000020004" pitchFamily="2" charset="0"/>
                <a:ea typeface="Proxima Nova"/>
                <a:cs typeface="Proxima Nova"/>
                <a:sym typeface="Proxima Nova"/>
              </a:rPr>
              <a:t>PLATFORM</a:t>
            </a:r>
            <a:endParaRPr>
              <a:latin typeface="Proxima Nova Rg" panose="02000506030000020004" pitchFamily="2" charset="0"/>
            </a:endParaRPr>
          </a:p>
        </p:txBody>
      </p:sp>
      <p:sp>
        <p:nvSpPr>
          <p:cNvPr id="1175" name="Shape 1175"/>
          <p:cNvSpPr/>
          <p:nvPr/>
        </p:nvSpPr>
        <p:spPr>
          <a:xfrm>
            <a:off x="3523696"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Elastic Runtime</a:t>
            </a:r>
            <a:endParaRPr>
              <a:latin typeface="Proxima Nova Rg" panose="02000506030000020004" pitchFamily="2" charset="0"/>
            </a:endParaRPr>
          </a:p>
        </p:txBody>
      </p:sp>
      <p:sp>
        <p:nvSpPr>
          <p:cNvPr id="1176" name="Shape 1176"/>
          <p:cNvSpPr/>
          <p:nvPr/>
        </p:nvSpPr>
        <p:spPr>
          <a:xfrm>
            <a:off x="4257906"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Concourse</a:t>
            </a:r>
            <a:endParaRPr>
              <a:latin typeface="Proxima Nova Rg" panose="02000506030000020004" pitchFamily="2" charset="0"/>
            </a:endParaRPr>
          </a:p>
        </p:txBody>
      </p:sp>
      <p:sp>
        <p:nvSpPr>
          <p:cNvPr id="1177" name="Shape 1177"/>
          <p:cNvSpPr/>
          <p:nvPr/>
        </p:nvSpPr>
        <p:spPr>
          <a:xfrm>
            <a:off x="4992115"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App</a:t>
            </a:r>
            <a:endParaRPr>
              <a:latin typeface="Proxima Nova Rg" panose="02000506030000020004" pitchFamily="2" charset="0"/>
            </a:endParaRPr>
          </a:p>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Autoscaler</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78" name="Shape 1178"/>
          <p:cNvSpPr/>
          <p:nvPr/>
        </p:nvSpPr>
        <p:spPr>
          <a:xfrm>
            <a:off x="5726325"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PCF Metrics</a:t>
            </a:r>
            <a:endParaRPr>
              <a:latin typeface="Proxima Nova Rg" panose="02000506030000020004" pitchFamily="2" charset="0"/>
            </a:endParaRPr>
          </a:p>
        </p:txBody>
      </p:sp>
      <p:sp>
        <p:nvSpPr>
          <p:cNvPr id="1179" name="Shape 1179"/>
          <p:cNvSpPr/>
          <p:nvPr/>
        </p:nvSpPr>
        <p:spPr>
          <a:xfrm>
            <a:off x="6460534"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CredHub</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80" name="Shape 1180"/>
          <p:cNvSpPr/>
          <p:nvPr/>
        </p:nvSpPr>
        <p:spPr>
          <a:xfrm>
            <a:off x="7194745" y="2851853"/>
            <a:ext cx="687600" cy="3729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Orgs, Spaces, </a:t>
            </a:r>
            <a:br>
              <a:rPr lang="en" sz="650" b="0" i="0" u="none" strike="noStrike" cap="none">
                <a:solidFill>
                  <a:srgbClr val="445A71"/>
                </a:solidFill>
                <a:latin typeface="Proxima Nova Rg" panose="02000506030000020004" pitchFamily="2" charset="0"/>
                <a:ea typeface="Proxima Nova"/>
                <a:cs typeface="Proxima Nova"/>
                <a:sym typeface="Proxima Nova"/>
              </a:rPr>
            </a:br>
            <a:r>
              <a:rPr lang="en" sz="650" b="0" i="0" u="none" strike="noStrike" cap="none">
                <a:solidFill>
                  <a:srgbClr val="445A71"/>
                </a:solidFill>
                <a:latin typeface="Proxima Nova Rg" panose="02000506030000020004" pitchFamily="2" charset="0"/>
                <a:ea typeface="Proxima Nova"/>
                <a:cs typeface="Proxima Nova"/>
                <a:sym typeface="Proxima Nova"/>
              </a:rPr>
              <a:t>Roles and Permissions</a:t>
            </a:r>
            <a:endParaRPr>
              <a:latin typeface="Proxima Nova Rg" panose="02000506030000020004" pitchFamily="2" charset="0"/>
            </a:endParaRPr>
          </a:p>
        </p:txBody>
      </p:sp>
      <p:sp>
        <p:nvSpPr>
          <p:cNvPr id="1181" name="Shape 1181"/>
          <p:cNvSpPr/>
          <p:nvPr/>
        </p:nvSpPr>
        <p:spPr>
          <a:xfrm>
            <a:off x="3422473" y="3635619"/>
            <a:ext cx="2230200" cy="264300"/>
          </a:xfrm>
          <a:prstGeom prst="roundRect">
            <a:avLst>
              <a:gd name="adj" fmla="val 16667"/>
            </a:avLst>
          </a:prstGeom>
          <a:noFill/>
          <a:ln w="9525" cap="rnd" cmpd="sng">
            <a:solidFill>
              <a:srgbClr val="128DD3"/>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EMBEDDED OS</a:t>
            </a:r>
            <a:endParaRPr>
              <a:latin typeface="Proxima Nova Rg" panose="02000506030000020004" pitchFamily="2" charset="0"/>
            </a:endParaRPr>
          </a:p>
        </p:txBody>
      </p:sp>
      <p:sp>
        <p:nvSpPr>
          <p:cNvPr id="1182" name="Shape 1182"/>
          <p:cNvSpPr/>
          <p:nvPr/>
        </p:nvSpPr>
        <p:spPr>
          <a:xfrm>
            <a:off x="3422473" y="3997437"/>
            <a:ext cx="4548000" cy="264300"/>
          </a:xfrm>
          <a:prstGeom prst="roundRect">
            <a:avLst>
              <a:gd name="adj" fmla="val 16667"/>
            </a:avLst>
          </a:prstGeom>
          <a:noFill/>
          <a:ln w="9525" cap="rnd" cmpd="sng">
            <a:solidFill>
              <a:srgbClr val="128DD3"/>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CLOUD ORCHESTRATION</a:t>
            </a:r>
            <a:endParaRPr>
              <a:latin typeface="Proxima Nova Rg" panose="02000506030000020004" pitchFamily="2" charset="0"/>
            </a:endParaRPr>
          </a:p>
        </p:txBody>
      </p:sp>
      <p:sp>
        <p:nvSpPr>
          <p:cNvPr id="1183" name="Shape 1183"/>
          <p:cNvSpPr/>
          <p:nvPr/>
        </p:nvSpPr>
        <p:spPr>
          <a:xfrm>
            <a:off x="5740550" y="3635619"/>
            <a:ext cx="2230200" cy="264300"/>
          </a:xfrm>
          <a:prstGeom prst="roundRect">
            <a:avLst>
              <a:gd name="adj" fmla="val 16667"/>
            </a:avLst>
          </a:prstGeom>
          <a:noFill/>
          <a:ln w="9525" cap="rnd" cmpd="sng">
            <a:solidFill>
              <a:srgbClr val="128DD3"/>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CONTAINER ORCHESTRATION</a:t>
            </a:r>
            <a:endParaRPr>
              <a:latin typeface="Proxima Nova Rg" panose="02000506030000020004" pitchFamily="2" charset="0"/>
            </a:endParaRPr>
          </a:p>
        </p:txBody>
      </p:sp>
      <p:sp>
        <p:nvSpPr>
          <p:cNvPr id="1184" name="Shape 1184"/>
          <p:cNvSpPr/>
          <p:nvPr/>
        </p:nvSpPr>
        <p:spPr>
          <a:xfrm>
            <a:off x="4450221" y="3689774"/>
            <a:ext cx="540900" cy="1542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Windows</a:t>
            </a:r>
            <a:endParaRPr>
              <a:latin typeface="Proxima Nova Rg" panose="02000506030000020004" pitchFamily="2" charset="0"/>
            </a:endParaRPr>
          </a:p>
        </p:txBody>
      </p:sp>
      <p:sp>
        <p:nvSpPr>
          <p:cNvPr id="1185" name="Shape 1185"/>
          <p:cNvSpPr/>
          <p:nvPr/>
        </p:nvSpPr>
        <p:spPr>
          <a:xfrm>
            <a:off x="5034507" y="3689774"/>
            <a:ext cx="540900" cy="154200"/>
          </a:xfrm>
          <a:prstGeom prst="roundRect">
            <a:avLst>
              <a:gd name="adj" fmla="val 13626"/>
            </a:avLst>
          </a:prstGeom>
          <a:solidFill>
            <a:srgbClr val="E1E5E9"/>
          </a:solidFill>
          <a:ln>
            <a:noFill/>
          </a:ln>
        </p:spPr>
        <p:txBody>
          <a:bodyPr spcFirstLastPara="1" wrap="square" lIns="0" tIns="0" rIns="0" bIns="9125" anchor="ctr"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Linux</a:t>
            </a:r>
            <a:endParaRPr>
              <a:latin typeface="Proxima Nova Rg" panose="02000506030000020004" pitchFamily="2" charset="0"/>
            </a:endParaRPr>
          </a:p>
        </p:txBody>
      </p:sp>
      <p:sp>
        <p:nvSpPr>
          <p:cNvPr id="1186" name="Shape 1186"/>
          <p:cNvSpPr/>
          <p:nvPr/>
        </p:nvSpPr>
        <p:spPr>
          <a:xfrm>
            <a:off x="3712790" y="4535327"/>
            <a:ext cx="525900" cy="200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Amazon</a:t>
            </a:r>
            <a:endParaRPr>
              <a:latin typeface="Proxima Nova Rg" panose="02000506030000020004" pitchFamily="2" charset="0"/>
            </a:endParaRPr>
          </a:p>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Web Services</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87" name="Shape 1187"/>
          <p:cNvSpPr/>
          <p:nvPr/>
        </p:nvSpPr>
        <p:spPr>
          <a:xfrm>
            <a:off x="4666059" y="4535327"/>
            <a:ext cx="346200" cy="200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Microsoft</a:t>
            </a:r>
            <a:endParaRPr>
              <a:latin typeface="Proxima Nova Rg" panose="02000506030000020004" pitchFamily="2" charset="0"/>
            </a:endParaRPr>
          </a:p>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Azure</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88" name="Shape 1188"/>
          <p:cNvSpPr/>
          <p:nvPr/>
        </p:nvSpPr>
        <p:spPr>
          <a:xfrm>
            <a:off x="5537290" y="4472151"/>
            <a:ext cx="307800" cy="30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Google</a:t>
            </a:r>
            <a:endParaRPr>
              <a:latin typeface="Proxima Nova Rg" panose="02000506030000020004" pitchFamily="2" charset="0"/>
            </a:endParaRPr>
          </a:p>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Cloud</a:t>
            </a:r>
            <a:endParaRPr>
              <a:latin typeface="Proxima Nova Rg" panose="02000506030000020004" pitchFamily="2" charset="0"/>
            </a:endParaRPr>
          </a:p>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Platform</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89" name="Shape 1189"/>
          <p:cNvSpPr/>
          <p:nvPr/>
        </p:nvSpPr>
        <p:spPr>
          <a:xfrm>
            <a:off x="6342411" y="4592805"/>
            <a:ext cx="435900" cy="99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Open Stack</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sp>
        <p:nvSpPr>
          <p:cNvPr id="1190" name="Shape 1190"/>
          <p:cNvSpPr/>
          <p:nvPr/>
        </p:nvSpPr>
        <p:spPr>
          <a:xfrm>
            <a:off x="7257212" y="4592805"/>
            <a:ext cx="333300" cy="99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45A71"/>
              </a:buClr>
              <a:buFont typeface="Proxima Nova"/>
              <a:buNone/>
            </a:pPr>
            <a:r>
              <a:rPr lang="en" sz="650" b="0" i="0" u="none" strike="noStrike" cap="none">
                <a:solidFill>
                  <a:srgbClr val="445A71"/>
                </a:solidFill>
                <a:latin typeface="Proxima Nova Rg" panose="02000506030000020004" pitchFamily="2" charset="0"/>
                <a:ea typeface="Proxima Nova"/>
                <a:cs typeface="Proxima Nova"/>
                <a:sym typeface="Proxima Nova"/>
              </a:rPr>
              <a:t>VMWare</a:t>
            </a:r>
            <a:endParaRPr sz="650" b="0" i="0" u="none" strike="noStrike" cap="none">
              <a:solidFill>
                <a:srgbClr val="445A71"/>
              </a:solidFill>
              <a:latin typeface="Proxima Nova Rg" panose="02000506030000020004" pitchFamily="2" charset="0"/>
              <a:ea typeface="Proxima Nova"/>
              <a:cs typeface="Proxima Nova"/>
              <a:sym typeface="Proxima Nova"/>
            </a:endParaRPr>
          </a:p>
        </p:txBody>
      </p:sp>
      <p:cxnSp>
        <p:nvCxnSpPr>
          <p:cNvPr id="1191" name="Shape 1191"/>
          <p:cNvCxnSpPr/>
          <p:nvPr/>
        </p:nvCxnSpPr>
        <p:spPr>
          <a:xfrm>
            <a:off x="8065991" y="953790"/>
            <a:ext cx="0" cy="1541100"/>
          </a:xfrm>
          <a:prstGeom prst="straightConnector1">
            <a:avLst/>
          </a:prstGeom>
          <a:noFill/>
          <a:ln w="9525" cap="flat" cmpd="sng">
            <a:solidFill>
              <a:srgbClr val="5B6F84"/>
            </a:solidFill>
            <a:prstDash val="solid"/>
            <a:round/>
            <a:headEnd type="none" w="med" len="med"/>
            <a:tailEnd type="none" w="med" len="med"/>
          </a:ln>
        </p:spPr>
      </p:cxnSp>
      <p:cxnSp>
        <p:nvCxnSpPr>
          <p:cNvPr id="1192" name="Shape 1192"/>
          <p:cNvCxnSpPr/>
          <p:nvPr/>
        </p:nvCxnSpPr>
        <p:spPr>
          <a:xfrm>
            <a:off x="8065991" y="2494852"/>
            <a:ext cx="763800" cy="0"/>
          </a:xfrm>
          <a:prstGeom prst="straightConnector1">
            <a:avLst/>
          </a:prstGeom>
          <a:noFill/>
          <a:ln w="9525" cap="flat" cmpd="sng">
            <a:solidFill>
              <a:srgbClr val="5B6F84"/>
            </a:solidFill>
            <a:prstDash val="lgDashDot"/>
            <a:round/>
            <a:headEnd type="none" w="med" len="med"/>
            <a:tailEnd type="none" w="med" len="med"/>
          </a:ln>
        </p:spPr>
      </p:cxnSp>
      <p:cxnSp>
        <p:nvCxnSpPr>
          <p:cNvPr id="1193" name="Shape 1193"/>
          <p:cNvCxnSpPr/>
          <p:nvPr/>
        </p:nvCxnSpPr>
        <p:spPr>
          <a:xfrm>
            <a:off x="3422474" y="3471107"/>
            <a:ext cx="4935600" cy="0"/>
          </a:xfrm>
          <a:prstGeom prst="straightConnector1">
            <a:avLst/>
          </a:prstGeom>
          <a:noFill/>
          <a:ln w="9525" cap="flat" cmpd="sng">
            <a:solidFill>
              <a:srgbClr val="5B6F84"/>
            </a:solidFill>
            <a:prstDash val="lgDashDot"/>
            <a:round/>
            <a:headEnd type="none" w="med" len="med"/>
            <a:tailEnd type="none" w="med" len="med"/>
          </a:ln>
        </p:spPr>
      </p:cxnSp>
      <p:sp>
        <p:nvSpPr>
          <p:cNvPr id="1194" name="Shape 1194"/>
          <p:cNvSpPr/>
          <p:nvPr/>
        </p:nvSpPr>
        <p:spPr>
          <a:xfrm>
            <a:off x="8060075" y="2596715"/>
            <a:ext cx="757200" cy="707700"/>
          </a:xfrm>
          <a:prstGeom prst="roundRect">
            <a:avLst>
              <a:gd name="adj" fmla="val 13626"/>
            </a:avLst>
          </a:prstGeom>
          <a:solidFill>
            <a:srgbClr val="C4CCD4"/>
          </a:solidFill>
          <a:ln>
            <a:noFill/>
          </a:ln>
        </p:spPr>
        <p:txBody>
          <a:bodyPr spcFirstLastPara="1" wrap="square" lIns="0" tIns="0" rIns="0" bIns="9125" anchor="ctr" anchorCtr="0">
            <a:noAutofit/>
          </a:bodyPr>
          <a:lstStyle/>
          <a:p>
            <a:pPr marL="0" marR="0" lvl="0" indent="0" algn="ctr" rtl="0">
              <a:lnSpc>
                <a:spcPct val="12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SERVICE</a:t>
            </a:r>
            <a:endParaRPr>
              <a:latin typeface="Proxima Nova Rg" panose="02000506030000020004" pitchFamily="2" charset="0"/>
            </a:endParaRPr>
          </a:p>
          <a:p>
            <a:pPr marL="0" marR="0" lvl="0" indent="0" algn="ctr" rtl="0">
              <a:lnSpc>
                <a:spcPct val="120000"/>
              </a:lnSpc>
              <a:spcBef>
                <a:spcPts val="0"/>
              </a:spcBef>
              <a:spcAft>
                <a:spcPts val="0"/>
              </a:spcAft>
              <a:buClr>
                <a:srgbClr val="0B223F"/>
              </a:buClr>
              <a:buFont typeface="Proxima Nova"/>
              <a:buNone/>
            </a:pPr>
            <a:r>
              <a:rPr lang="en" sz="700" b="1" i="0" u="none" strike="noStrike" cap="none">
                <a:solidFill>
                  <a:srgbClr val="0B223F"/>
                </a:solidFill>
                <a:latin typeface="Proxima Nova Rg" panose="02000506030000020004" pitchFamily="2" charset="0"/>
                <a:ea typeface="Proxima Nova"/>
                <a:cs typeface="Proxima Nova"/>
                <a:sym typeface="Proxima Nova"/>
              </a:rPr>
              <a:t>BROKER API</a:t>
            </a:r>
            <a:endParaRPr>
              <a:latin typeface="Proxima Nova Rg" panose="02000506030000020004" pitchFamily="2" charset="0"/>
            </a:endParaRPr>
          </a:p>
        </p:txBody>
      </p:sp>
      <p:cxnSp>
        <p:nvCxnSpPr>
          <p:cNvPr id="1195" name="Shape 1195"/>
          <p:cNvCxnSpPr/>
          <p:nvPr/>
        </p:nvCxnSpPr>
        <p:spPr>
          <a:xfrm>
            <a:off x="8065991" y="3475052"/>
            <a:ext cx="0" cy="785100"/>
          </a:xfrm>
          <a:prstGeom prst="straightConnector1">
            <a:avLst/>
          </a:prstGeom>
          <a:noFill/>
          <a:ln w="9525" cap="flat" cmpd="sng">
            <a:solidFill>
              <a:srgbClr val="5B6F84"/>
            </a:solidFill>
            <a:prstDash val="solid"/>
            <a:round/>
            <a:headEnd type="none" w="med" len="med"/>
            <a:tailEnd type="none" w="med" len="med"/>
          </a:ln>
        </p:spPr>
      </p:cxnSp>
      <p:sp>
        <p:nvSpPr>
          <p:cNvPr id="1196" name="Shape 1196"/>
          <p:cNvSpPr/>
          <p:nvPr/>
        </p:nvSpPr>
        <p:spPr>
          <a:xfrm>
            <a:off x="2152481" y="1743795"/>
            <a:ext cx="1226700" cy="6687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00AE9E"/>
              </a:buClr>
              <a:buFont typeface="Proxima Nova"/>
              <a:buNone/>
            </a:pPr>
            <a:r>
              <a:rPr lang="en" sz="850" b="1" i="0" u="none" strike="noStrike" cap="none">
                <a:solidFill>
                  <a:srgbClr val="00AE9E"/>
                </a:solidFill>
                <a:latin typeface="Proxima Nova Rg" panose="02000506030000020004" pitchFamily="2" charset="0"/>
                <a:ea typeface="Proxima Nova"/>
                <a:cs typeface="Proxima Nova"/>
                <a:sym typeface="Proxima Nova"/>
              </a:rPr>
              <a:t>PIVOTAL</a:t>
            </a:r>
            <a:endParaRPr>
              <a:latin typeface="Proxima Nova Rg" panose="02000506030000020004" pitchFamily="2" charset="0"/>
            </a:endParaRPr>
          </a:p>
          <a:p>
            <a:pPr marL="0" marR="0" lvl="0" indent="0" algn="ctr" rtl="0">
              <a:lnSpc>
                <a:spcPct val="110000"/>
              </a:lnSpc>
              <a:spcBef>
                <a:spcPts val="0"/>
              </a:spcBef>
              <a:spcAft>
                <a:spcPts val="0"/>
              </a:spcAft>
              <a:buClr>
                <a:srgbClr val="00AE9E"/>
              </a:buClr>
              <a:buFont typeface="Proxima Nova"/>
              <a:buNone/>
            </a:pPr>
            <a:r>
              <a:rPr lang="en" sz="850" b="1" i="0" u="none" strike="noStrike" cap="none">
                <a:solidFill>
                  <a:srgbClr val="00AE9E"/>
                </a:solidFill>
                <a:latin typeface="Proxima Nova Rg" panose="02000506030000020004" pitchFamily="2" charset="0"/>
                <a:ea typeface="Proxima Nova"/>
                <a:cs typeface="Proxima Nova"/>
                <a:sym typeface="Proxima Nova"/>
              </a:rPr>
              <a:t>APPLICATION</a:t>
            </a:r>
            <a:endParaRPr>
              <a:latin typeface="Proxima Nova Rg" panose="02000506030000020004" pitchFamily="2" charset="0"/>
            </a:endParaRPr>
          </a:p>
          <a:p>
            <a:pPr marL="0" marR="0" lvl="0" indent="0" algn="ctr" rtl="0">
              <a:lnSpc>
                <a:spcPct val="110000"/>
              </a:lnSpc>
              <a:spcBef>
                <a:spcPts val="0"/>
              </a:spcBef>
              <a:spcAft>
                <a:spcPts val="0"/>
              </a:spcAft>
              <a:buClr>
                <a:srgbClr val="00AE9E"/>
              </a:buClr>
              <a:buFont typeface="Proxima Nova"/>
              <a:buNone/>
            </a:pPr>
            <a:r>
              <a:rPr lang="en" sz="850" b="1">
                <a:solidFill>
                  <a:srgbClr val="00AE9E"/>
                </a:solidFill>
                <a:latin typeface="Proxima Nova Rg" panose="02000506030000020004" pitchFamily="2" charset="0"/>
                <a:ea typeface="Proxima Nova"/>
                <a:cs typeface="Proxima Nova"/>
                <a:sym typeface="Proxima Nova"/>
              </a:rPr>
              <a:t>SERVICE</a:t>
            </a:r>
            <a:endParaRPr sz="850" b="1" i="0" u="none" strike="noStrike" cap="none">
              <a:solidFill>
                <a:srgbClr val="00AE9E"/>
              </a:solidFill>
              <a:latin typeface="Proxima Nova Rg" panose="02000506030000020004" pitchFamily="2" charset="0"/>
              <a:ea typeface="Proxima Nova"/>
              <a:cs typeface="Proxima Nova"/>
              <a:sym typeface="Proxima Nova"/>
            </a:endParaRPr>
          </a:p>
        </p:txBody>
      </p:sp>
      <p:sp>
        <p:nvSpPr>
          <p:cNvPr id="1197" name="Shape 1197"/>
          <p:cNvSpPr/>
          <p:nvPr/>
        </p:nvSpPr>
        <p:spPr>
          <a:xfrm>
            <a:off x="2152481" y="3552446"/>
            <a:ext cx="1226700" cy="5253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128DD3"/>
              </a:buClr>
              <a:buFont typeface="Proxima Nova"/>
              <a:buNone/>
            </a:pPr>
            <a:r>
              <a:rPr lang="en" sz="850" b="1" i="0" u="none" strike="noStrike" cap="none">
                <a:solidFill>
                  <a:srgbClr val="128DD3"/>
                </a:solidFill>
                <a:latin typeface="Proxima Nova Rg" panose="02000506030000020004" pitchFamily="2" charset="0"/>
                <a:ea typeface="Proxima Nova"/>
                <a:cs typeface="Proxima Nova"/>
                <a:sym typeface="Proxima Nova"/>
              </a:rPr>
              <a:t>PIVOTAL</a:t>
            </a:r>
            <a:endParaRPr>
              <a:latin typeface="Proxima Nova Rg" panose="02000506030000020004" pitchFamily="2" charset="0"/>
            </a:endParaRPr>
          </a:p>
          <a:p>
            <a:pPr marL="0" marR="0" lvl="0" indent="0" algn="ctr" rtl="0">
              <a:lnSpc>
                <a:spcPct val="110000"/>
              </a:lnSpc>
              <a:spcBef>
                <a:spcPts val="0"/>
              </a:spcBef>
              <a:spcAft>
                <a:spcPts val="0"/>
              </a:spcAft>
              <a:buClr>
                <a:srgbClr val="128DD3"/>
              </a:buClr>
              <a:buFont typeface="Proxima Nova"/>
              <a:buNone/>
            </a:pPr>
            <a:r>
              <a:rPr lang="en" sz="850" b="1" i="0" u="none" strike="noStrike" cap="none">
                <a:solidFill>
                  <a:srgbClr val="128DD3"/>
                </a:solidFill>
                <a:latin typeface="Proxima Nova Rg" panose="02000506030000020004" pitchFamily="2" charset="0"/>
                <a:ea typeface="Proxima Nova"/>
                <a:cs typeface="Proxima Nova"/>
                <a:sym typeface="Proxima Nova"/>
              </a:rPr>
              <a:t>CLOUD FOUNDRY</a:t>
            </a:r>
            <a:endParaRPr>
              <a:latin typeface="Proxima Nova Rg" panose="02000506030000020004" pitchFamily="2" charset="0"/>
            </a:endParaRPr>
          </a:p>
          <a:p>
            <a:pPr marL="0" marR="0" lvl="0" indent="0" algn="ctr" rtl="0">
              <a:lnSpc>
                <a:spcPct val="110000"/>
              </a:lnSpc>
              <a:spcBef>
                <a:spcPts val="0"/>
              </a:spcBef>
              <a:spcAft>
                <a:spcPts val="0"/>
              </a:spcAft>
              <a:buClr>
                <a:srgbClr val="128DD3"/>
              </a:buClr>
              <a:buFont typeface="Proxima Nova"/>
              <a:buNone/>
            </a:pPr>
            <a:r>
              <a:rPr lang="en" sz="850" b="1" i="0" u="none" strike="noStrike" cap="none">
                <a:solidFill>
                  <a:srgbClr val="128DD3"/>
                </a:solidFill>
                <a:latin typeface="Proxima Nova Rg" panose="02000506030000020004" pitchFamily="2" charset="0"/>
                <a:ea typeface="Proxima Nova"/>
                <a:cs typeface="Proxima Nova"/>
                <a:sym typeface="Proxima Nova"/>
              </a:rPr>
              <a:t>BOSH</a:t>
            </a:r>
            <a:endParaRPr sz="850" b="1" i="0" u="none" strike="noStrike" cap="none">
              <a:solidFill>
                <a:srgbClr val="128DD3"/>
              </a:solidFill>
              <a:latin typeface="Proxima Nova Rg" panose="02000506030000020004" pitchFamily="2" charset="0"/>
              <a:ea typeface="Proxima Nova"/>
              <a:cs typeface="Proxima Nova"/>
              <a:sym typeface="Proxima Nova"/>
            </a:endParaRPr>
          </a:p>
        </p:txBody>
      </p:sp>
      <p:sp>
        <p:nvSpPr>
          <p:cNvPr id="1198" name="Shape 1198"/>
          <p:cNvSpPr/>
          <p:nvPr/>
        </p:nvSpPr>
        <p:spPr>
          <a:xfrm>
            <a:off x="383925" y="2277583"/>
            <a:ext cx="1365900" cy="6987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008774"/>
              </a:buClr>
              <a:buFont typeface="Proxima Nova"/>
              <a:buNone/>
            </a:pPr>
            <a:r>
              <a:rPr lang="en" sz="1200" b="1" i="0" u="none" strike="noStrike" cap="none">
                <a:solidFill>
                  <a:srgbClr val="008774"/>
                </a:solidFill>
                <a:latin typeface="Proxima Nova Rg" panose="02000506030000020004" pitchFamily="2" charset="0"/>
                <a:ea typeface="Proxima Nova"/>
                <a:cs typeface="Proxima Nova"/>
                <a:sym typeface="Proxima Nova"/>
              </a:rPr>
              <a:t>MODERN</a:t>
            </a:r>
            <a:endParaRPr>
              <a:latin typeface="Proxima Nova Rg" panose="02000506030000020004" pitchFamily="2" charset="0"/>
            </a:endParaRPr>
          </a:p>
          <a:p>
            <a:pPr marL="0" marR="0" lvl="0" indent="0" algn="ctr" rtl="0">
              <a:lnSpc>
                <a:spcPct val="110000"/>
              </a:lnSpc>
              <a:spcBef>
                <a:spcPts val="0"/>
              </a:spcBef>
              <a:spcAft>
                <a:spcPts val="0"/>
              </a:spcAft>
              <a:buClr>
                <a:srgbClr val="008774"/>
              </a:buClr>
              <a:buFont typeface="Proxima Nova"/>
              <a:buNone/>
            </a:pPr>
            <a:r>
              <a:rPr lang="en" sz="1200" b="1" i="0" u="none" strike="noStrike" cap="none">
                <a:solidFill>
                  <a:srgbClr val="008774"/>
                </a:solidFill>
                <a:latin typeface="Proxima Nova Rg" panose="02000506030000020004" pitchFamily="2" charset="0"/>
                <a:ea typeface="Proxima Nova"/>
                <a:cs typeface="Proxima Nova"/>
                <a:sym typeface="Proxima Nova"/>
              </a:rPr>
              <a:t>CLOUD NATIVE</a:t>
            </a:r>
            <a:endParaRPr>
              <a:latin typeface="Proxima Nova Rg" panose="02000506030000020004" pitchFamily="2" charset="0"/>
            </a:endParaRPr>
          </a:p>
          <a:p>
            <a:pPr marL="0" marR="0" lvl="0" indent="0" algn="ctr" rtl="0">
              <a:lnSpc>
                <a:spcPct val="110000"/>
              </a:lnSpc>
              <a:spcBef>
                <a:spcPts val="0"/>
              </a:spcBef>
              <a:spcAft>
                <a:spcPts val="0"/>
              </a:spcAft>
              <a:buClr>
                <a:srgbClr val="008774"/>
              </a:buClr>
              <a:buFont typeface="Proxima Nova"/>
              <a:buNone/>
            </a:pPr>
            <a:r>
              <a:rPr lang="en" sz="1200" b="1" i="0" u="none" strike="noStrike" cap="none">
                <a:solidFill>
                  <a:srgbClr val="008774"/>
                </a:solidFill>
                <a:latin typeface="Proxima Nova Rg" panose="02000506030000020004" pitchFamily="2" charset="0"/>
                <a:ea typeface="Proxima Nova"/>
                <a:cs typeface="Proxima Nova"/>
                <a:sym typeface="Proxima Nova"/>
              </a:rPr>
              <a:t>PLATFORM</a:t>
            </a:r>
            <a:endParaRPr sz="1200" b="1" i="0" u="none" strike="noStrike" cap="none">
              <a:solidFill>
                <a:srgbClr val="008774"/>
              </a:solidFill>
              <a:latin typeface="Proxima Nova Rg" panose="02000506030000020004" pitchFamily="2" charset="0"/>
              <a:ea typeface="Proxima Nova"/>
              <a:cs typeface="Proxima Nova"/>
              <a:sym typeface="Proxima Nova"/>
            </a:endParaRPr>
          </a:p>
        </p:txBody>
      </p:sp>
      <p:sp>
        <p:nvSpPr>
          <p:cNvPr id="1199" name="Shape 1199"/>
          <p:cNvSpPr/>
          <p:nvPr/>
        </p:nvSpPr>
        <p:spPr>
          <a:xfrm>
            <a:off x="2275688" y="4465937"/>
            <a:ext cx="996000" cy="2388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5B6F84"/>
              </a:buClr>
              <a:buFont typeface="Proxima Nova"/>
              <a:buNone/>
            </a:pPr>
            <a:r>
              <a:rPr lang="en" sz="850" b="1" i="0" u="none" strike="noStrike" cap="none">
                <a:solidFill>
                  <a:srgbClr val="5B6F84"/>
                </a:solidFill>
                <a:latin typeface="Proxima Nova Rg" panose="02000506030000020004" pitchFamily="2" charset="0"/>
                <a:ea typeface="Proxima Nova"/>
                <a:cs typeface="Proxima Nova"/>
                <a:sym typeface="Proxima Nova"/>
              </a:rPr>
              <a:t>MULTI CLOUD</a:t>
            </a:r>
            <a:endParaRPr sz="850" b="1" i="0" u="none" strike="noStrike" cap="none">
              <a:solidFill>
                <a:srgbClr val="5B6F84"/>
              </a:solidFill>
              <a:latin typeface="Proxima Nova Rg" panose="02000506030000020004" pitchFamily="2" charset="0"/>
              <a:ea typeface="Proxima Nova"/>
              <a:cs typeface="Proxima Nova"/>
              <a:sym typeface="Proxima Nova"/>
            </a:endParaRPr>
          </a:p>
        </p:txBody>
      </p:sp>
      <p:pic>
        <p:nvPicPr>
          <p:cNvPr id="1200" name="Shape 1200" descr="PivotalCloudFoundry-CloudRings-OnDark.png"/>
          <p:cNvPicPr preferRelativeResize="0"/>
          <p:nvPr/>
        </p:nvPicPr>
        <p:blipFill rotWithShape="1">
          <a:blip r:embed="rId5">
            <a:alphaModFix/>
          </a:blip>
          <a:srcRect/>
          <a:stretch/>
        </p:blipFill>
        <p:spPr>
          <a:xfrm>
            <a:off x="1796281" y="2464199"/>
            <a:ext cx="581400" cy="387600"/>
          </a:xfrm>
          <a:prstGeom prst="rect">
            <a:avLst/>
          </a:prstGeom>
          <a:noFill/>
          <a:ln>
            <a:noFill/>
          </a:ln>
        </p:spPr>
      </p:pic>
      <p:grpSp>
        <p:nvGrpSpPr>
          <p:cNvPr id="1201" name="Shape 1201"/>
          <p:cNvGrpSpPr/>
          <p:nvPr/>
        </p:nvGrpSpPr>
        <p:grpSpPr>
          <a:xfrm>
            <a:off x="1879598" y="953822"/>
            <a:ext cx="368889" cy="3306497"/>
            <a:chOff x="1709677" y="721255"/>
            <a:chExt cx="348600" cy="3124643"/>
          </a:xfrm>
        </p:grpSpPr>
        <p:cxnSp>
          <p:nvCxnSpPr>
            <p:cNvPr id="1202" name="Shape 1202"/>
            <p:cNvCxnSpPr/>
            <p:nvPr/>
          </p:nvCxnSpPr>
          <p:spPr>
            <a:xfrm>
              <a:off x="1709677" y="721255"/>
              <a:ext cx="348600" cy="0"/>
            </a:xfrm>
            <a:prstGeom prst="straightConnector1">
              <a:avLst/>
            </a:prstGeom>
            <a:noFill/>
            <a:ln w="12700" cap="flat" cmpd="sng">
              <a:solidFill>
                <a:srgbClr val="00AE9E"/>
              </a:solidFill>
              <a:prstDash val="solid"/>
              <a:round/>
              <a:headEnd type="none" w="med" len="med"/>
              <a:tailEnd type="none" w="med" len="med"/>
            </a:ln>
          </p:spPr>
        </p:cxnSp>
        <p:cxnSp>
          <p:nvCxnSpPr>
            <p:cNvPr id="1203" name="Shape 1203"/>
            <p:cNvCxnSpPr/>
            <p:nvPr/>
          </p:nvCxnSpPr>
          <p:spPr>
            <a:xfrm>
              <a:off x="1883991" y="721255"/>
              <a:ext cx="0" cy="1347900"/>
            </a:xfrm>
            <a:prstGeom prst="straightConnector1">
              <a:avLst/>
            </a:prstGeom>
            <a:noFill/>
            <a:ln w="38100" cap="flat" cmpd="sng">
              <a:solidFill>
                <a:srgbClr val="00AE9E"/>
              </a:solidFill>
              <a:prstDash val="solid"/>
              <a:round/>
              <a:headEnd type="none" w="med" len="med"/>
              <a:tailEnd type="none" w="med" len="med"/>
            </a:ln>
          </p:spPr>
        </p:cxnSp>
        <p:cxnSp>
          <p:nvCxnSpPr>
            <p:cNvPr id="1204" name="Shape 1204"/>
            <p:cNvCxnSpPr/>
            <p:nvPr/>
          </p:nvCxnSpPr>
          <p:spPr>
            <a:xfrm>
              <a:off x="1883991" y="2614650"/>
              <a:ext cx="0" cy="1231200"/>
            </a:xfrm>
            <a:prstGeom prst="straightConnector1">
              <a:avLst/>
            </a:prstGeom>
            <a:noFill/>
            <a:ln w="38100" cap="flat" cmpd="sng">
              <a:solidFill>
                <a:srgbClr val="128DD3"/>
              </a:solidFill>
              <a:prstDash val="solid"/>
              <a:round/>
              <a:headEnd type="none" w="med" len="med"/>
              <a:tailEnd type="none" w="med" len="med"/>
            </a:ln>
          </p:spPr>
        </p:cxnSp>
        <p:cxnSp>
          <p:nvCxnSpPr>
            <p:cNvPr id="1205" name="Shape 1205"/>
            <p:cNvCxnSpPr/>
            <p:nvPr/>
          </p:nvCxnSpPr>
          <p:spPr>
            <a:xfrm>
              <a:off x="1709677" y="3845898"/>
              <a:ext cx="348600" cy="0"/>
            </a:xfrm>
            <a:prstGeom prst="straightConnector1">
              <a:avLst/>
            </a:prstGeom>
            <a:noFill/>
            <a:ln w="12700" cap="flat" cmpd="sng">
              <a:solidFill>
                <a:srgbClr val="128DD3"/>
              </a:solidFill>
              <a:prstDash val="solid"/>
              <a:round/>
              <a:headEnd type="none" w="med" len="med"/>
              <a:tailEnd type="none" w="med" len="med"/>
            </a:ln>
          </p:spPr>
        </p:cxnSp>
      </p:grpSp>
      <p:grpSp>
        <p:nvGrpSpPr>
          <p:cNvPr id="1206" name="Shape 1206"/>
          <p:cNvGrpSpPr/>
          <p:nvPr/>
        </p:nvGrpSpPr>
        <p:grpSpPr>
          <a:xfrm>
            <a:off x="2315204" y="953824"/>
            <a:ext cx="1056055" cy="3310817"/>
            <a:chOff x="1850783" y="758357"/>
            <a:chExt cx="1024500" cy="3128725"/>
          </a:xfrm>
        </p:grpSpPr>
        <p:cxnSp>
          <p:nvCxnSpPr>
            <p:cNvPr id="1207" name="Shape 1207"/>
            <p:cNvCxnSpPr/>
            <p:nvPr/>
          </p:nvCxnSpPr>
          <p:spPr>
            <a:xfrm>
              <a:off x="1850783" y="758357"/>
              <a:ext cx="1024500" cy="0"/>
            </a:xfrm>
            <a:prstGeom prst="straightConnector1">
              <a:avLst/>
            </a:prstGeom>
            <a:noFill/>
            <a:ln w="9525" cap="flat" cmpd="sng">
              <a:solidFill>
                <a:srgbClr val="5B6F84"/>
              </a:solidFill>
              <a:prstDash val="lgDashDot"/>
              <a:round/>
              <a:headEnd type="none" w="med" len="med"/>
              <a:tailEnd type="none" w="med" len="med"/>
            </a:ln>
          </p:spPr>
        </p:cxnSp>
        <p:cxnSp>
          <p:nvCxnSpPr>
            <p:cNvPr id="1208" name="Shape 1208"/>
            <p:cNvCxnSpPr/>
            <p:nvPr/>
          </p:nvCxnSpPr>
          <p:spPr>
            <a:xfrm>
              <a:off x="1850783" y="3887082"/>
              <a:ext cx="1024500" cy="0"/>
            </a:xfrm>
            <a:prstGeom prst="straightConnector1">
              <a:avLst/>
            </a:prstGeom>
            <a:noFill/>
            <a:ln w="9525" cap="flat" cmpd="sng">
              <a:solidFill>
                <a:srgbClr val="5B6F84"/>
              </a:solidFill>
              <a:prstDash val="lgDashDot"/>
              <a:round/>
              <a:headEnd type="none" w="med" len="med"/>
              <a:tailEnd type="none" w="med" len="med"/>
            </a:ln>
          </p:spPr>
        </p:cxnSp>
      </p:grpSp>
    </p:spTree>
    <p:extLst>
      <p:ext uri="{BB962C8B-B14F-4D97-AF65-F5344CB8AC3E}">
        <p14:creationId xmlns:p14="http://schemas.microsoft.com/office/powerpoint/2010/main" val="3110567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9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9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9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7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8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9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9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9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6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6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6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6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9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17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7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9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16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0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0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0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Proxima Nova Rg" panose="02000506030000020004" pitchFamily="2" charset="0"/>
                <a:sym typeface="Arial"/>
              </a:rPr>
              <a:t>15</a:t>
            </a:fld>
            <a:endParaRPr lang="en-US" sz="900">
              <a:solidFill>
                <a:srgbClr val="A5A5A5"/>
              </a:solidFill>
              <a:latin typeface="Proxima Nova Rg" panose="02000506030000020004" pitchFamily="2" charset="0"/>
              <a:sym typeface="Arial"/>
            </a:endParaRPr>
          </a:p>
        </p:txBody>
      </p:sp>
      <p:pic>
        <p:nvPicPr>
          <p:cNvPr id="184" name="Shape 184"/>
          <p:cNvPicPr preferRelativeResize="0"/>
          <p:nvPr/>
        </p:nvPicPr>
        <p:blipFill rotWithShape="1">
          <a:blip r:embed="rId3">
            <a:alphaModFix/>
          </a:blip>
          <a:srcRect b="-4014"/>
          <a:stretch/>
        </p:blipFill>
        <p:spPr>
          <a:xfrm>
            <a:off x="1693927" y="4372842"/>
            <a:ext cx="1122900" cy="584400"/>
          </a:xfrm>
          <a:prstGeom prst="rect">
            <a:avLst/>
          </a:prstGeom>
          <a:noFill/>
          <a:ln>
            <a:noFill/>
          </a:ln>
        </p:spPr>
      </p:pic>
      <p:pic>
        <p:nvPicPr>
          <p:cNvPr id="185" name="Shape 185"/>
          <p:cNvPicPr preferRelativeResize="0"/>
          <p:nvPr/>
        </p:nvPicPr>
        <p:blipFill rotWithShape="1">
          <a:blip r:embed="rId3">
            <a:alphaModFix/>
          </a:blip>
          <a:srcRect b="-4014"/>
          <a:stretch/>
        </p:blipFill>
        <p:spPr>
          <a:xfrm>
            <a:off x="2840613" y="4368921"/>
            <a:ext cx="1122900" cy="584400"/>
          </a:xfrm>
          <a:prstGeom prst="rect">
            <a:avLst/>
          </a:prstGeom>
          <a:noFill/>
          <a:ln>
            <a:noFill/>
          </a:ln>
        </p:spPr>
      </p:pic>
      <p:pic>
        <p:nvPicPr>
          <p:cNvPr id="186" name="Shape 186"/>
          <p:cNvPicPr preferRelativeResize="0"/>
          <p:nvPr/>
        </p:nvPicPr>
        <p:blipFill rotWithShape="1">
          <a:blip r:embed="rId3">
            <a:alphaModFix/>
          </a:blip>
          <a:srcRect b="-4014"/>
          <a:stretch/>
        </p:blipFill>
        <p:spPr>
          <a:xfrm>
            <a:off x="3987298" y="4368921"/>
            <a:ext cx="1122900" cy="584400"/>
          </a:xfrm>
          <a:prstGeom prst="rect">
            <a:avLst/>
          </a:prstGeom>
          <a:noFill/>
          <a:ln>
            <a:noFill/>
          </a:ln>
        </p:spPr>
      </p:pic>
      <p:pic>
        <p:nvPicPr>
          <p:cNvPr id="187" name="Shape 187"/>
          <p:cNvPicPr preferRelativeResize="0"/>
          <p:nvPr/>
        </p:nvPicPr>
        <p:blipFill rotWithShape="1">
          <a:blip r:embed="rId4">
            <a:alphaModFix/>
          </a:blip>
          <a:srcRect/>
          <a:stretch/>
        </p:blipFill>
        <p:spPr>
          <a:xfrm>
            <a:off x="1902060" y="4562453"/>
            <a:ext cx="719999" cy="181800"/>
          </a:xfrm>
          <a:prstGeom prst="rect">
            <a:avLst/>
          </a:prstGeom>
          <a:noFill/>
          <a:ln>
            <a:noFill/>
          </a:ln>
        </p:spPr>
      </p:pic>
      <p:pic>
        <p:nvPicPr>
          <p:cNvPr id="188" name="Shape 188"/>
          <p:cNvPicPr preferRelativeResize="0"/>
          <p:nvPr/>
        </p:nvPicPr>
        <p:blipFill rotWithShape="1">
          <a:blip r:embed="rId5">
            <a:alphaModFix/>
          </a:blip>
          <a:srcRect/>
          <a:stretch/>
        </p:blipFill>
        <p:spPr>
          <a:xfrm>
            <a:off x="4183221" y="4517932"/>
            <a:ext cx="602700" cy="243600"/>
          </a:xfrm>
          <a:prstGeom prst="rect">
            <a:avLst/>
          </a:prstGeom>
          <a:noFill/>
          <a:ln>
            <a:noFill/>
          </a:ln>
        </p:spPr>
      </p:pic>
      <p:pic>
        <p:nvPicPr>
          <p:cNvPr id="189" name="Shape 189"/>
          <p:cNvPicPr preferRelativeResize="0"/>
          <p:nvPr/>
        </p:nvPicPr>
        <p:blipFill rotWithShape="1">
          <a:blip r:embed="rId6">
            <a:alphaModFix/>
          </a:blip>
          <a:srcRect l="4287"/>
          <a:stretch/>
        </p:blipFill>
        <p:spPr>
          <a:xfrm>
            <a:off x="3032658" y="4527228"/>
            <a:ext cx="662099" cy="219300"/>
          </a:xfrm>
          <a:prstGeom prst="rect">
            <a:avLst/>
          </a:prstGeom>
          <a:noFill/>
          <a:ln>
            <a:noFill/>
          </a:ln>
        </p:spPr>
      </p:pic>
      <p:grpSp>
        <p:nvGrpSpPr>
          <p:cNvPr id="190" name="Shape 190"/>
          <p:cNvGrpSpPr/>
          <p:nvPr/>
        </p:nvGrpSpPr>
        <p:grpSpPr>
          <a:xfrm>
            <a:off x="130235" y="1057695"/>
            <a:ext cx="1744199" cy="751348"/>
            <a:chOff x="956728" y="1548091"/>
            <a:chExt cx="1744199" cy="751348"/>
          </a:xfrm>
        </p:grpSpPr>
        <p:sp>
          <p:nvSpPr>
            <p:cNvPr id="191" name="Shape 191"/>
            <p:cNvSpPr/>
            <p:nvPr/>
          </p:nvSpPr>
          <p:spPr>
            <a:xfrm>
              <a:off x="956728" y="1548091"/>
              <a:ext cx="1744199" cy="725945"/>
            </a:xfrm>
            <a:prstGeom prst="rect">
              <a:avLst/>
            </a:prstGeom>
            <a:solidFill>
              <a:schemeClr val="lt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Rg" panose="02000506030000020004" pitchFamily="2" charset="0"/>
                <a:ea typeface="Proxima Nova"/>
                <a:cs typeface="Proxima Nova"/>
                <a:sym typeface="Proxima Nova"/>
              </a:endParaRPr>
            </a:p>
          </p:txBody>
        </p:sp>
        <p:grpSp>
          <p:nvGrpSpPr>
            <p:cNvPr id="192" name="Shape 192"/>
            <p:cNvGrpSpPr/>
            <p:nvPr/>
          </p:nvGrpSpPr>
          <p:grpSpPr>
            <a:xfrm>
              <a:off x="1028447" y="1625388"/>
              <a:ext cx="1613098" cy="336106"/>
              <a:chOff x="5481921" y="2721113"/>
              <a:chExt cx="1613098" cy="272100"/>
            </a:xfrm>
          </p:grpSpPr>
          <p:sp>
            <p:nvSpPr>
              <p:cNvPr id="193" name="Shape 193"/>
              <p:cNvSpPr/>
              <p:nvPr/>
            </p:nvSpPr>
            <p:spPr>
              <a:xfrm>
                <a:off x="5481921" y="2721113"/>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 App Manager UI</a:t>
                </a:r>
              </a:p>
            </p:txBody>
          </p:sp>
          <p:sp>
            <p:nvSpPr>
              <p:cNvPr id="194" name="Shape 194"/>
              <p:cNvSpPr/>
              <p:nvPr/>
            </p:nvSpPr>
            <p:spPr>
              <a:xfrm rot="-2700000">
                <a:off x="6784487" y="2807016"/>
                <a:ext cx="269831" cy="98429"/>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195" name="Shape 195"/>
            <p:cNvSpPr txBox="1"/>
            <p:nvPr/>
          </p:nvSpPr>
          <p:spPr>
            <a:xfrm>
              <a:off x="1052204" y="1957405"/>
              <a:ext cx="1587600" cy="34203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Proxima Nova Rg" panose="02000506030000020004" pitchFamily="2" charset="0"/>
                  <a:ea typeface="Proxima Nova"/>
                  <a:cs typeface="Proxima Nova"/>
                  <a:sym typeface="Proxima Nova"/>
                </a:rPr>
                <a:t>Application Manager</a:t>
              </a:r>
            </a:p>
          </p:txBody>
        </p:sp>
      </p:grpSp>
      <p:pic>
        <p:nvPicPr>
          <p:cNvPr id="196" name="Shape 196"/>
          <p:cNvPicPr preferRelativeResize="0"/>
          <p:nvPr/>
        </p:nvPicPr>
        <p:blipFill rotWithShape="1">
          <a:blip r:embed="rId3">
            <a:alphaModFix/>
          </a:blip>
          <a:srcRect b="-4014"/>
          <a:stretch/>
        </p:blipFill>
        <p:spPr>
          <a:xfrm>
            <a:off x="5137605" y="4339903"/>
            <a:ext cx="1122900" cy="584400"/>
          </a:xfrm>
          <a:prstGeom prst="rect">
            <a:avLst/>
          </a:prstGeom>
          <a:noFill/>
          <a:ln>
            <a:noFill/>
          </a:ln>
        </p:spPr>
      </p:pic>
      <p:pic>
        <p:nvPicPr>
          <p:cNvPr id="198" name="Shape 198"/>
          <p:cNvPicPr preferRelativeResize="0"/>
          <p:nvPr/>
        </p:nvPicPr>
        <p:blipFill rotWithShape="1">
          <a:blip r:embed="rId3">
            <a:alphaModFix/>
          </a:blip>
          <a:srcRect b="-4014"/>
          <a:stretch/>
        </p:blipFill>
        <p:spPr>
          <a:xfrm>
            <a:off x="6276387" y="4316067"/>
            <a:ext cx="1122900" cy="584400"/>
          </a:xfrm>
          <a:prstGeom prst="rect">
            <a:avLst/>
          </a:prstGeom>
          <a:noFill/>
          <a:ln>
            <a:noFill/>
          </a:ln>
        </p:spPr>
      </p:pic>
      <p:pic>
        <p:nvPicPr>
          <p:cNvPr id="199" name="Shape 199" descr="gcp-logo.png"/>
          <p:cNvPicPr preferRelativeResize="0"/>
          <p:nvPr/>
        </p:nvPicPr>
        <p:blipFill rotWithShape="1">
          <a:blip r:embed="rId7">
            <a:alphaModFix/>
          </a:blip>
          <a:srcRect/>
          <a:stretch/>
        </p:blipFill>
        <p:spPr>
          <a:xfrm>
            <a:off x="6444932" y="4385482"/>
            <a:ext cx="758263" cy="363968"/>
          </a:xfrm>
          <a:prstGeom prst="rect">
            <a:avLst/>
          </a:prstGeom>
          <a:noFill/>
          <a:ln>
            <a:noFill/>
          </a:ln>
        </p:spPr>
      </p:pic>
      <p:grpSp>
        <p:nvGrpSpPr>
          <p:cNvPr id="200" name="Shape 200"/>
          <p:cNvGrpSpPr/>
          <p:nvPr/>
        </p:nvGrpSpPr>
        <p:grpSpPr>
          <a:xfrm>
            <a:off x="7138437" y="378561"/>
            <a:ext cx="1863639" cy="3659495"/>
            <a:chOff x="6463723" y="251830"/>
            <a:chExt cx="1863639" cy="3659495"/>
          </a:xfrm>
        </p:grpSpPr>
        <p:sp>
          <p:nvSpPr>
            <p:cNvPr id="201" name="Shape 201"/>
            <p:cNvSpPr/>
            <p:nvPr/>
          </p:nvSpPr>
          <p:spPr>
            <a:xfrm>
              <a:off x="6463723" y="251830"/>
              <a:ext cx="1863639" cy="3659495"/>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Clr>
                  <a:schemeClr val="dk1"/>
                </a:buClr>
                <a:buFont typeface="Arial"/>
                <a:buNone/>
              </a:pPr>
              <a:endParaRPr sz="1400" b="0" i="0" u="none" strike="noStrike" cap="none">
                <a:solidFill>
                  <a:srgbClr val="F2F2F2"/>
                </a:solidFill>
                <a:latin typeface="Proxima Nova Rg" panose="02000506030000020004" pitchFamily="2" charset="0"/>
                <a:ea typeface="Proxima Nova"/>
                <a:cs typeface="Proxima Nova"/>
                <a:sym typeface="Proxima Nova"/>
              </a:endParaRPr>
            </a:p>
          </p:txBody>
        </p:sp>
        <p:grpSp>
          <p:nvGrpSpPr>
            <p:cNvPr id="202" name="Shape 202"/>
            <p:cNvGrpSpPr/>
            <p:nvPr/>
          </p:nvGrpSpPr>
          <p:grpSpPr>
            <a:xfrm>
              <a:off x="6510872" y="1647504"/>
              <a:ext cx="1744199" cy="903432"/>
              <a:chOff x="6358466" y="2184400"/>
              <a:chExt cx="1744199" cy="903432"/>
            </a:xfrm>
          </p:grpSpPr>
          <p:sp>
            <p:nvSpPr>
              <p:cNvPr id="203" name="Shape 203"/>
              <p:cNvSpPr/>
              <p:nvPr/>
            </p:nvSpPr>
            <p:spPr>
              <a:xfrm>
                <a:off x="6358466" y="2184400"/>
                <a:ext cx="1744199" cy="897599"/>
              </a:xfrm>
              <a:prstGeom prst="rect">
                <a:avLst/>
              </a:prstGeom>
              <a:solidFill>
                <a:schemeClr val="lt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Rg" panose="02000506030000020004" pitchFamily="2" charset="0"/>
                  <a:ea typeface="Proxima Nova"/>
                  <a:cs typeface="Proxima Nova"/>
                  <a:sym typeface="Proxima Nova"/>
                </a:endParaRPr>
              </a:p>
            </p:txBody>
          </p:sp>
          <p:sp>
            <p:nvSpPr>
              <p:cNvPr id="204" name="Shape 204"/>
              <p:cNvSpPr txBox="1"/>
              <p:nvPr/>
            </p:nvSpPr>
            <p:spPr>
              <a:xfrm>
                <a:off x="6889300" y="2810933"/>
                <a:ext cx="697800" cy="2768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Proxima Nova Rg" panose="02000506030000020004" pitchFamily="2" charset="0"/>
                    <a:ea typeface="Proxima Nova"/>
                    <a:cs typeface="Proxima Nova"/>
                    <a:sym typeface="Proxima Nova"/>
                  </a:rPr>
                  <a:t>Service</a:t>
                </a:r>
              </a:p>
            </p:txBody>
          </p:sp>
          <p:grpSp>
            <p:nvGrpSpPr>
              <p:cNvPr id="205" name="Shape 205"/>
              <p:cNvGrpSpPr/>
              <p:nvPr/>
            </p:nvGrpSpPr>
            <p:grpSpPr>
              <a:xfrm>
                <a:off x="6430190" y="2221581"/>
                <a:ext cx="1613098" cy="568429"/>
                <a:chOff x="5490387" y="1527312"/>
                <a:chExt cx="1613098" cy="568429"/>
              </a:xfrm>
            </p:grpSpPr>
            <p:sp>
              <p:nvSpPr>
                <p:cNvPr id="206" name="Shape 206"/>
                <p:cNvSpPr/>
                <p:nvPr/>
              </p:nvSpPr>
              <p:spPr>
                <a:xfrm>
                  <a:off x="5490387" y="1527312"/>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Broker</a:t>
                  </a:r>
                </a:p>
              </p:txBody>
            </p:sp>
            <p:sp>
              <p:nvSpPr>
                <p:cNvPr id="207" name="Shape 207"/>
                <p:cNvSpPr/>
                <p:nvPr/>
              </p:nvSpPr>
              <p:spPr>
                <a:xfrm>
                  <a:off x="5490387" y="1823641"/>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Nodes</a:t>
                  </a:r>
                </a:p>
              </p:txBody>
            </p:sp>
            <p:sp>
              <p:nvSpPr>
                <p:cNvPr id="208" name="Shape 208"/>
                <p:cNvSpPr/>
                <p:nvPr/>
              </p:nvSpPr>
              <p:spPr>
                <a:xfrm>
                  <a:off x="6846607" y="1563850"/>
                  <a:ext cx="194098" cy="19409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209" name="Shape 209"/>
              <p:cNvSpPr/>
              <p:nvPr/>
            </p:nvSpPr>
            <p:spPr>
              <a:xfrm>
                <a:off x="7807128" y="2565175"/>
                <a:ext cx="159900" cy="152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Proxima Nova Rg" panose="02000506030000020004" pitchFamily="2" charset="0"/>
                  <a:ea typeface="Proxima Nova"/>
                  <a:cs typeface="Proxima Nova"/>
                  <a:sym typeface="Proxima Nova"/>
                </a:endParaRPr>
              </a:p>
            </p:txBody>
          </p:sp>
        </p:grpSp>
        <p:grpSp>
          <p:nvGrpSpPr>
            <p:cNvPr id="210" name="Shape 210"/>
            <p:cNvGrpSpPr/>
            <p:nvPr/>
          </p:nvGrpSpPr>
          <p:grpSpPr>
            <a:xfrm>
              <a:off x="6510873" y="589639"/>
              <a:ext cx="1744199" cy="903428"/>
              <a:chOff x="6358467" y="1176869"/>
              <a:chExt cx="1744199" cy="903428"/>
            </a:xfrm>
          </p:grpSpPr>
          <p:sp>
            <p:nvSpPr>
              <p:cNvPr id="211" name="Shape 211"/>
              <p:cNvSpPr/>
              <p:nvPr/>
            </p:nvSpPr>
            <p:spPr>
              <a:xfrm>
                <a:off x="6358467" y="1176869"/>
                <a:ext cx="1744199" cy="897599"/>
              </a:xfrm>
              <a:prstGeom prst="rect">
                <a:avLst/>
              </a:prstGeom>
              <a:solidFill>
                <a:schemeClr val="lt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Rg" panose="02000506030000020004" pitchFamily="2" charset="0"/>
                  <a:ea typeface="Proxima Nova"/>
                  <a:cs typeface="Proxima Nova"/>
                  <a:sym typeface="Proxima Nova"/>
                </a:endParaRPr>
              </a:p>
            </p:txBody>
          </p:sp>
          <p:grpSp>
            <p:nvGrpSpPr>
              <p:cNvPr id="212" name="Shape 212"/>
              <p:cNvGrpSpPr/>
              <p:nvPr/>
            </p:nvGrpSpPr>
            <p:grpSpPr>
              <a:xfrm>
                <a:off x="6430190" y="1230979"/>
                <a:ext cx="1613098" cy="568429"/>
                <a:chOff x="5490387" y="1527312"/>
                <a:chExt cx="1613098" cy="568429"/>
              </a:xfrm>
            </p:grpSpPr>
            <p:sp>
              <p:nvSpPr>
                <p:cNvPr id="213" name="Shape 213"/>
                <p:cNvSpPr/>
                <p:nvPr/>
              </p:nvSpPr>
              <p:spPr>
                <a:xfrm>
                  <a:off x="5490387" y="1527312"/>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Broker</a:t>
                  </a:r>
                </a:p>
              </p:txBody>
            </p:sp>
            <p:sp>
              <p:nvSpPr>
                <p:cNvPr id="214" name="Shape 214"/>
                <p:cNvSpPr/>
                <p:nvPr/>
              </p:nvSpPr>
              <p:spPr>
                <a:xfrm>
                  <a:off x="5490387" y="1823641"/>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Nodes</a:t>
                  </a:r>
                </a:p>
              </p:txBody>
            </p:sp>
            <p:sp>
              <p:nvSpPr>
                <p:cNvPr id="215" name="Shape 215"/>
                <p:cNvSpPr/>
                <p:nvPr/>
              </p:nvSpPr>
              <p:spPr>
                <a:xfrm>
                  <a:off x="6846607" y="1563850"/>
                  <a:ext cx="194098" cy="19409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216" name="Shape 216"/>
              <p:cNvSpPr txBox="1"/>
              <p:nvPr/>
            </p:nvSpPr>
            <p:spPr>
              <a:xfrm>
                <a:off x="6880835" y="1803399"/>
                <a:ext cx="697800" cy="2768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Proxima Nova Rg" panose="02000506030000020004" pitchFamily="2" charset="0"/>
                    <a:ea typeface="Proxima Nova"/>
                    <a:cs typeface="Proxima Nova"/>
                    <a:sym typeface="Proxima Nova"/>
                  </a:rPr>
                  <a:t>Service</a:t>
                </a:r>
              </a:p>
            </p:txBody>
          </p:sp>
          <p:sp>
            <p:nvSpPr>
              <p:cNvPr id="217" name="Shape 217"/>
              <p:cNvSpPr/>
              <p:nvPr/>
            </p:nvSpPr>
            <p:spPr>
              <a:xfrm>
                <a:off x="7807128" y="1574578"/>
                <a:ext cx="159900" cy="15269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218" name="Shape 218"/>
            <p:cNvSpPr/>
            <p:nvPr/>
          </p:nvSpPr>
          <p:spPr>
            <a:xfrm>
              <a:off x="6638892" y="268206"/>
              <a:ext cx="1500506" cy="292817"/>
            </a:xfrm>
            <a:prstGeom prst="rect">
              <a:avLst/>
            </a:prstGeom>
            <a:noFill/>
            <a:ln>
              <a:noFill/>
            </a:ln>
          </p:spPr>
          <p:txBody>
            <a:bodyPr lIns="91425" tIns="45700" rIns="91425" bIns="45700" anchor="t" anchorCtr="0">
              <a:noAutofit/>
            </a:bodyPr>
            <a:lstStyle/>
            <a:p>
              <a:pPr marL="0" marR="0" lvl="0" indent="0" algn="ctr" rtl="0">
                <a:spcBef>
                  <a:spcPts val="0"/>
                </a:spcBef>
                <a:buClr>
                  <a:srgbClr val="FFFFFF"/>
                </a:buClr>
                <a:buSzPct val="25000"/>
                <a:buFont typeface="Proxima Nova"/>
                <a:buNone/>
              </a:pPr>
              <a:r>
                <a:rPr lang="en-US" sz="1600" b="1" i="0" u="none" strike="noStrike" cap="none">
                  <a:solidFill>
                    <a:srgbClr val="FFFFFF"/>
                  </a:solidFill>
                  <a:latin typeface="Proxima Nova Rg" panose="02000506030000020004" pitchFamily="2" charset="0"/>
                  <a:ea typeface="Proxima Nova"/>
                  <a:cs typeface="Proxima Nova"/>
                  <a:sym typeface="Proxima Nova"/>
                </a:rPr>
                <a:t>Services</a:t>
              </a:r>
            </a:p>
          </p:txBody>
        </p:sp>
        <p:grpSp>
          <p:nvGrpSpPr>
            <p:cNvPr id="219" name="Shape 219"/>
            <p:cNvGrpSpPr/>
            <p:nvPr/>
          </p:nvGrpSpPr>
          <p:grpSpPr>
            <a:xfrm>
              <a:off x="6520018" y="2738423"/>
              <a:ext cx="1744199" cy="903428"/>
              <a:chOff x="6358467" y="1176869"/>
              <a:chExt cx="1744199" cy="903428"/>
            </a:xfrm>
          </p:grpSpPr>
          <p:sp>
            <p:nvSpPr>
              <p:cNvPr id="220" name="Shape 220"/>
              <p:cNvSpPr/>
              <p:nvPr/>
            </p:nvSpPr>
            <p:spPr>
              <a:xfrm>
                <a:off x="6358467" y="1176869"/>
                <a:ext cx="1744199" cy="897599"/>
              </a:xfrm>
              <a:prstGeom prst="rect">
                <a:avLst/>
              </a:prstGeom>
              <a:solidFill>
                <a:schemeClr val="lt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Rg" panose="02000506030000020004" pitchFamily="2" charset="0"/>
                  <a:ea typeface="Proxima Nova"/>
                  <a:cs typeface="Proxima Nova"/>
                  <a:sym typeface="Proxima Nova"/>
                </a:endParaRPr>
              </a:p>
            </p:txBody>
          </p:sp>
          <p:grpSp>
            <p:nvGrpSpPr>
              <p:cNvPr id="221" name="Shape 221"/>
              <p:cNvGrpSpPr/>
              <p:nvPr/>
            </p:nvGrpSpPr>
            <p:grpSpPr>
              <a:xfrm>
                <a:off x="6430190" y="1230979"/>
                <a:ext cx="1613098" cy="568429"/>
                <a:chOff x="5490387" y="1527312"/>
                <a:chExt cx="1613098" cy="568429"/>
              </a:xfrm>
            </p:grpSpPr>
            <p:sp>
              <p:nvSpPr>
                <p:cNvPr id="222" name="Shape 222"/>
                <p:cNvSpPr/>
                <p:nvPr/>
              </p:nvSpPr>
              <p:spPr>
                <a:xfrm>
                  <a:off x="5490387" y="1527312"/>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Broker</a:t>
                  </a:r>
                </a:p>
              </p:txBody>
            </p:sp>
            <p:sp>
              <p:nvSpPr>
                <p:cNvPr id="223" name="Shape 223"/>
                <p:cNvSpPr/>
                <p:nvPr/>
              </p:nvSpPr>
              <p:spPr>
                <a:xfrm>
                  <a:off x="5490387" y="1823641"/>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Service Nodes</a:t>
                  </a:r>
                </a:p>
              </p:txBody>
            </p:sp>
            <p:sp>
              <p:nvSpPr>
                <p:cNvPr id="224" name="Shape 224"/>
                <p:cNvSpPr/>
                <p:nvPr/>
              </p:nvSpPr>
              <p:spPr>
                <a:xfrm>
                  <a:off x="6846607" y="1563850"/>
                  <a:ext cx="194098" cy="19409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225" name="Shape 225"/>
              <p:cNvSpPr txBox="1"/>
              <p:nvPr/>
            </p:nvSpPr>
            <p:spPr>
              <a:xfrm>
                <a:off x="6880835" y="1803399"/>
                <a:ext cx="697800" cy="2768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Proxima Nova Rg" panose="02000506030000020004" pitchFamily="2" charset="0"/>
                    <a:ea typeface="Proxima Nova"/>
                    <a:cs typeface="Proxima Nova"/>
                    <a:sym typeface="Proxima Nova"/>
                  </a:rPr>
                  <a:t>Service</a:t>
                </a:r>
              </a:p>
            </p:txBody>
          </p:sp>
          <p:sp>
            <p:nvSpPr>
              <p:cNvPr id="226" name="Shape 226"/>
              <p:cNvSpPr/>
              <p:nvPr/>
            </p:nvSpPr>
            <p:spPr>
              <a:xfrm>
                <a:off x="7807128" y="1574578"/>
                <a:ext cx="159900" cy="15269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Proxima Nova Rg" panose="02000506030000020004" pitchFamily="2" charset="0"/>
                  <a:ea typeface="Proxima Nova"/>
                  <a:cs typeface="Proxima Nova"/>
                  <a:sym typeface="Proxima Nova"/>
                </a:endParaRPr>
              </a:p>
            </p:txBody>
          </p:sp>
        </p:grpSp>
      </p:grpSp>
      <p:grpSp>
        <p:nvGrpSpPr>
          <p:cNvPr id="227" name="Shape 227"/>
          <p:cNvGrpSpPr/>
          <p:nvPr/>
        </p:nvGrpSpPr>
        <p:grpSpPr>
          <a:xfrm>
            <a:off x="130235" y="2430568"/>
            <a:ext cx="1744199" cy="751348"/>
            <a:chOff x="958491" y="2537482"/>
            <a:chExt cx="1744199" cy="751348"/>
          </a:xfrm>
        </p:grpSpPr>
        <p:sp>
          <p:nvSpPr>
            <p:cNvPr id="228" name="Shape 228"/>
            <p:cNvSpPr/>
            <p:nvPr/>
          </p:nvSpPr>
          <p:spPr>
            <a:xfrm>
              <a:off x="958491" y="2537482"/>
              <a:ext cx="1744199" cy="725945"/>
            </a:xfrm>
            <a:prstGeom prst="rect">
              <a:avLst/>
            </a:prstGeom>
            <a:solidFill>
              <a:schemeClr val="lt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Rg" panose="02000506030000020004" pitchFamily="2" charset="0"/>
                <a:ea typeface="Proxima Nova"/>
                <a:cs typeface="Proxima Nova"/>
                <a:sym typeface="Proxima Nova"/>
              </a:endParaRPr>
            </a:p>
          </p:txBody>
        </p:sp>
        <p:grpSp>
          <p:nvGrpSpPr>
            <p:cNvPr id="229" name="Shape 229"/>
            <p:cNvGrpSpPr/>
            <p:nvPr/>
          </p:nvGrpSpPr>
          <p:grpSpPr>
            <a:xfrm>
              <a:off x="1030210" y="2614779"/>
              <a:ext cx="1613098" cy="336106"/>
              <a:chOff x="5481921" y="2721113"/>
              <a:chExt cx="1613098" cy="272100"/>
            </a:xfrm>
          </p:grpSpPr>
          <p:sp>
            <p:nvSpPr>
              <p:cNvPr id="230" name="Shape 230"/>
              <p:cNvSpPr/>
              <p:nvPr/>
            </p:nvSpPr>
            <p:spPr>
              <a:xfrm>
                <a:off x="5481921" y="2721113"/>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 CLI – Cmd Line</a:t>
                </a:r>
              </a:p>
            </p:txBody>
          </p:sp>
          <p:sp>
            <p:nvSpPr>
              <p:cNvPr id="231" name="Shape 231"/>
              <p:cNvSpPr/>
              <p:nvPr/>
            </p:nvSpPr>
            <p:spPr>
              <a:xfrm rot="-2700000">
                <a:off x="6784487" y="2807016"/>
                <a:ext cx="269831" cy="98429"/>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grpSp>
        <p:sp>
          <p:nvSpPr>
            <p:cNvPr id="232" name="Shape 232"/>
            <p:cNvSpPr txBox="1"/>
            <p:nvPr/>
          </p:nvSpPr>
          <p:spPr>
            <a:xfrm>
              <a:off x="1053967" y="2946796"/>
              <a:ext cx="1587600" cy="34203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Proxima Nova Rg" panose="02000506030000020004" pitchFamily="2" charset="0"/>
                  <a:ea typeface="Proxima Nova"/>
                  <a:cs typeface="Proxima Nova"/>
                  <a:sym typeface="Proxima Nova"/>
                </a:rPr>
                <a:t>Terminal Window</a:t>
              </a:r>
            </a:p>
          </p:txBody>
        </p:sp>
      </p:grpSp>
      <p:grpSp>
        <p:nvGrpSpPr>
          <p:cNvPr id="233" name="Shape 233"/>
          <p:cNvGrpSpPr/>
          <p:nvPr/>
        </p:nvGrpSpPr>
        <p:grpSpPr>
          <a:xfrm>
            <a:off x="2741931" y="240662"/>
            <a:ext cx="3812751" cy="3897193"/>
            <a:chOff x="4135562" y="1687107"/>
            <a:chExt cx="3812751" cy="3897193"/>
          </a:xfrm>
        </p:grpSpPr>
        <p:sp>
          <p:nvSpPr>
            <p:cNvPr id="234" name="Shape 234"/>
            <p:cNvSpPr/>
            <p:nvPr/>
          </p:nvSpPr>
          <p:spPr>
            <a:xfrm>
              <a:off x="4135562" y="1687107"/>
              <a:ext cx="3812751" cy="3897193"/>
            </a:xfrm>
            <a:prstGeom prst="rect">
              <a:avLst/>
            </a:prstGeom>
            <a:solidFill>
              <a:srgbClr val="595959"/>
            </a:solidFill>
            <a:ln>
              <a:noFill/>
            </a:ln>
          </p:spPr>
          <p:txBody>
            <a:bodyPr lIns="91425" tIns="45700" rIns="91425" bIns="45700" anchor="t" anchorCtr="0">
              <a:noAutofit/>
            </a:bodyPr>
            <a:lstStyle/>
            <a:p>
              <a:pPr marL="0" marR="0" lvl="0" indent="0" algn="ctr" rtl="0">
                <a:spcBef>
                  <a:spcPts val="0"/>
                </a:spcBef>
                <a:buClr>
                  <a:schemeClr val="dk1"/>
                </a:buClr>
                <a:buFont typeface="Arial"/>
                <a:buNone/>
              </a:pPr>
              <a:endParaRPr sz="1400" b="0" i="0" u="none" strike="noStrike" cap="none">
                <a:solidFill>
                  <a:srgbClr val="292C2F"/>
                </a:solidFill>
                <a:latin typeface="Proxima Nova Rg" panose="02000506030000020004" pitchFamily="2" charset="0"/>
                <a:ea typeface="Proxima Nova"/>
                <a:cs typeface="Proxima Nova"/>
                <a:sym typeface="Proxima Nova"/>
              </a:endParaRPr>
            </a:p>
          </p:txBody>
        </p:sp>
        <p:sp>
          <p:nvSpPr>
            <p:cNvPr id="235" name="Shape 235"/>
            <p:cNvSpPr txBox="1"/>
            <p:nvPr/>
          </p:nvSpPr>
          <p:spPr>
            <a:xfrm>
              <a:off x="4153148" y="1723542"/>
              <a:ext cx="3661920" cy="2768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800">
                  <a:solidFill>
                    <a:schemeClr val="lt1"/>
                  </a:solidFill>
                  <a:latin typeface="Proxima Nova Rg" panose="02000506030000020004" pitchFamily="2" charset="0"/>
                  <a:ea typeface="Proxima Nova"/>
                  <a:cs typeface="Proxima Nova"/>
                  <a:sym typeface="Proxima Nova"/>
                </a:rPr>
                <a:t>Platform</a:t>
              </a:r>
              <a:r>
                <a:rPr lang="en-US" sz="1800" b="0" i="0" u="none" strike="noStrike" cap="none">
                  <a:solidFill>
                    <a:schemeClr val="lt1"/>
                  </a:solidFill>
                  <a:latin typeface="Proxima Nova Rg" panose="02000506030000020004" pitchFamily="2" charset="0"/>
                  <a:ea typeface="Proxima Nova"/>
                  <a:cs typeface="Proxima Nova"/>
                  <a:sym typeface="Proxima Nova"/>
                </a:rPr>
                <a:t> Runtime - </a:t>
              </a:r>
              <a:r>
                <a:rPr lang="en-US" sz="1800">
                  <a:solidFill>
                    <a:schemeClr val="lt1"/>
                  </a:solidFill>
                  <a:latin typeface="Proxima Nova Rg" panose="02000506030000020004" pitchFamily="2" charset="0"/>
                  <a:ea typeface="Proxima Nova"/>
                  <a:cs typeface="Proxima Nova"/>
                  <a:sym typeface="Proxima Nova"/>
                </a:rPr>
                <a:t>Cloud Foundry</a:t>
              </a:r>
            </a:p>
          </p:txBody>
        </p:sp>
        <p:grpSp>
          <p:nvGrpSpPr>
            <p:cNvPr id="236" name="Shape 236"/>
            <p:cNvGrpSpPr/>
            <p:nvPr/>
          </p:nvGrpSpPr>
          <p:grpSpPr>
            <a:xfrm>
              <a:off x="4446033" y="2114737"/>
              <a:ext cx="3278554" cy="3344132"/>
              <a:chOff x="2960133" y="320932"/>
              <a:chExt cx="3278554" cy="3344131"/>
            </a:xfrm>
          </p:grpSpPr>
          <p:sp>
            <p:nvSpPr>
              <p:cNvPr id="237" name="Shape 237"/>
              <p:cNvSpPr/>
              <p:nvPr/>
            </p:nvSpPr>
            <p:spPr>
              <a:xfrm>
                <a:off x="4626789" y="3392364"/>
                <a:ext cx="1611899"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App Log Aggregator</a:t>
                </a:r>
              </a:p>
            </p:txBody>
          </p:sp>
          <p:sp>
            <p:nvSpPr>
              <p:cNvPr id="238" name="Shape 238"/>
              <p:cNvSpPr/>
              <p:nvPr/>
            </p:nvSpPr>
            <p:spPr>
              <a:xfrm>
                <a:off x="4609855" y="1235332"/>
                <a:ext cx="1611899"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Login Server</a:t>
                </a:r>
              </a:p>
            </p:txBody>
          </p:sp>
          <p:sp>
            <p:nvSpPr>
              <p:cNvPr id="239" name="Shape 239"/>
              <p:cNvSpPr/>
              <p:nvPr/>
            </p:nvSpPr>
            <p:spPr>
              <a:xfrm>
                <a:off x="2967322" y="625731"/>
                <a:ext cx="3263097"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Dynamic Router</a:t>
                </a:r>
              </a:p>
            </p:txBody>
          </p:sp>
          <p:sp>
            <p:nvSpPr>
              <p:cNvPr id="240" name="Shape 240"/>
              <p:cNvSpPr/>
              <p:nvPr/>
            </p:nvSpPr>
            <p:spPr>
              <a:xfrm>
                <a:off x="5923646" y="663347"/>
                <a:ext cx="196498" cy="196498"/>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41" name="Shape 241"/>
              <p:cNvSpPr/>
              <p:nvPr/>
            </p:nvSpPr>
            <p:spPr>
              <a:xfrm>
                <a:off x="2967322" y="930532"/>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Cloud Controller</a:t>
                </a:r>
              </a:p>
            </p:txBody>
          </p:sp>
          <p:sp>
            <p:nvSpPr>
              <p:cNvPr id="242" name="Shape 242"/>
              <p:cNvSpPr/>
              <p:nvPr/>
            </p:nvSpPr>
            <p:spPr>
              <a:xfrm>
                <a:off x="2967322" y="1235332"/>
                <a:ext cx="1611899"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UAA</a:t>
                </a:r>
              </a:p>
            </p:txBody>
          </p:sp>
          <p:sp>
            <p:nvSpPr>
              <p:cNvPr id="243" name="Shape 243"/>
              <p:cNvSpPr/>
              <p:nvPr/>
            </p:nvSpPr>
            <p:spPr>
              <a:xfrm>
                <a:off x="2971800" y="1538473"/>
                <a:ext cx="3264000" cy="1508700"/>
              </a:xfrm>
              <a:prstGeom prst="roundRect">
                <a:avLst>
                  <a:gd name="adj" fmla="val 2039"/>
                </a:avLst>
              </a:prstGeom>
              <a:solidFill>
                <a:srgbClr val="00685D"/>
              </a:solidFill>
              <a:ln>
                <a:noFill/>
              </a:ln>
            </p:spPr>
            <p:txBody>
              <a:bodyPr lIns="91425" tIns="0" rIns="91425" bIns="0" anchor="t"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Diego</a:t>
                </a:r>
              </a:p>
            </p:txBody>
          </p:sp>
          <p:sp>
            <p:nvSpPr>
              <p:cNvPr id="244" name="Shape 244"/>
              <p:cNvSpPr/>
              <p:nvPr/>
            </p:nvSpPr>
            <p:spPr>
              <a:xfrm>
                <a:off x="2969422" y="3084493"/>
                <a:ext cx="3263097"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Messaging (NATS)</a:t>
                </a:r>
              </a:p>
            </p:txBody>
          </p:sp>
          <p:sp>
            <p:nvSpPr>
              <p:cNvPr id="245" name="Shape 245"/>
              <p:cNvSpPr/>
              <p:nvPr/>
            </p:nvSpPr>
            <p:spPr>
              <a:xfrm>
                <a:off x="4328410" y="944873"/>
                <a:ext cx="169800" cy="226499"/>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46" name="Shape 246"/>
              <p:cNvSpPr/>
              <p:nvPr/>
            </p:nvSpPr>
            <p:spPr>
              <a:xfrm>
                <a:off x="5937503" y="975551"/>
                <a:ext cx="207298" cy="182699"/>
              </a:xfrm>
              <a:prstGeom prst="heart">
                <a:avLst/>
              </a:pr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47" name="Shape 247"/>
              <p:cNvSpPr/>
              <p:nvPr/>
            </p:nvSpPr>
            <p:spPr>
              <a:xfrm>
                <a:off x="4267535" y="1296865"/>
                <a:ext cx="272999" cy="138300"/>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48" name="Shape 248"/>
              <p:cNvSpPr/>
              <p:nvPr/>
            </p:nvSpPr>
            <p:spPr>
              <a:xfrm rot="-4305579">
                <a:off x="5993694" y="3491512"/>
                <a:ext cx="195523" cy="90313"/>
              </a:xfrm>
              <a:custGeom>
                <a:avLst/>
                <a:gdLst/>
                <a:ahLst/>
                <a:cxnLst/>
                <a:rect l="0" t="0" r="0" b="0"/>
                <a:pathLst>
                  <a:path w="120000" h="120000" extrusionOk="0">
                    <a:moveTo>
                      <a:pt x="88994" y="62044"/>
                    </a:moveTo>
                    <a:cubicBezTo>
                      <a:pt x="89110" y="80741"/>
                      <a:pt x="82276" y="84242"/>
                      <a:pt x="73852" y="84744"/>
                    </a:cubicBezTo>
                    <a:cubicBezTo>
                      <a:pt x="73750" y="84803"/>
                      <a:pt x="73646" y="84805"/>
                      <a:pt x="73542" y="84805"/>
                    </a:cubicBezTo>
                    <a:lnTo>
                      <a:pt x="73098" y="84805"/>
                    </a:lnTo>
                    <a:cubicBezTo>
                      <a:pt x="71368" y="84931"/>
                      <a:pt x="69579" y="84907"/>
                      <a:pt x="67775" y="84878"/>
                    </a:cubicBezTo>
                    <a:lnTo>
                      <a:pt x="67517" y="84805"/>
                    </a:lnTo>
                    <a:lnTo>
                      <a:pt x="21098" y="84805"/>
                    </a:lnTo>
                    <a:cubicBezTo>
                      <a:pt x="13218" y="86457"/>
                      <a:pt x="18556" y="99195"/>
                      <a:pt x="28014" y="112413"/>
                    </a:cubicBezTo>
                    <a:cubicBezTo>
                      <a:pt x="38251" y="126719"/>
                      <a:pt x="23773" y="117694"/>
                      <a:pt x="17181" y="110524"/>
                    </a:cubicBezTo>
                    <a:cubicBezTo>
                      <a:pt x="10589" y="103354"/>
                      <a:pt x="1877" y="90864"/>
                      <a:pt x="173" y="62880"/>
                    </a:cubicBezTo>
                    <a:cubicBezTo>
                      <a:pt x="-1142" y="41255"/>
                      <a:pt x="5176" y="36366"/>
                      <a:pt x="13502" y="35387"/>
                    </a:cubicBezTo>
                    <a:cubicBezTo>
                      <a:pt x="13987" y="35152"/>
                      <a:pt x="14488" y="35094"/>
                      <a:pt x="14996" y="35094"/>
                    </a:cubicBezTo>
                    <a:lnTo>
                      <a:pt x="68249" y="35094"/>
                    </a:lnTo>
                    <a:cubicBezTo>
                      <a:pt x="75613" y="33151"/>
                      <a:pt x="70294" y="20602"/>
                      <a:pt x="60981" y="7586"/>
                    </a:cubicBezTo>
                    <a:cubicBezTo>
                      <a:pt x="50744" y="-6719"/>
                      <a:pt x="65222" y="2305"/>
                      <a:pt x="71814" y="9475"/>
                    </a:cubicBezTo>
                    <a:cubicBezTo>
                      <a:pt x="78406" y="16645"/>
                      <a:pt x="87118" y="29135"/>
                      <a:pt x="88822" y="57119"/>
                    </a:cubicBezTo>
                    <a:cubicBezTo>
                      <a:pt x="88928" y="58868"/>
                      <a:pt x="88985" y="60507"/>
                      <a:pt x="88994" y="62044"/>
                    </a:cubicBezTo>
                    <a:close/>
                    <a:moveTo>
                      <a:pt x="120000" y="60095"/>
                    </a:moveTo>
                    <a:cubicBezTo>
                      <a:pt x="120000" y="73742"/>
                      <a:pt x="114315" y="84805"/>
                      <a:pt x="107303" y="84805"/>
                    </a:cubicBezTo>
                    <a:cubicBezTo>
                      <a:pt x="100291" y="84805"/>
                      <a:pt x="94606" y="73742"/>
                      <a:pt x="94606" y="60095"/>
                    </a:cubicBezTo>
                    <a:cubicBezTo>
                      <a:pt x="94606" y="46448"/>
                      <a:pt x="100291" y="35385"/>
                      <a:pt x="107303" y="35385"/>
                    </a:cubicBezTo>
                    <a:cubicBezTo>
                      <a:pt x="114315" y="35385"/>
                      <a:pt x="120000" y="46448"/>
                      <a:pt x="120000" y="60095"/>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49" name="Shape 249"/>
              <p:cNvSpPr/>
              <p:nvPr/>
            </p:nvSpPr>
            <p:spPr>
              <a:xfrm rot="-10344867">
                <a:off x="5896949" y="3119155"/>
                <a:ext cx="249985" cy="22062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50" name="Shape 250"/>
              <p:cNvSpPr/>
              <p:nvPr/>
            </p:nvSpPr>
            <p:spPr>
              <a:xfrm>
                <a:off x="2960133" y="3392364"/>
                <a:ext cx="1611899"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Metrics Collection</a:t>
                </a:r>
              </a:p>
            </p:txBody>
          </p:sp>
          <p:sp>
            <p:nvSpPr>
              <p:cNvPr id="251" name="Shape 251"/>
              <p:cNvSpPr/>
              <p:nvPr/>
            </p:nvSpPr>
            <p:spPr>
              <a:xfrm>
                <a:off x="5977467" y="1284112"/>
                <a:ext cx="149699" cy="183600"/>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52" name="Shape 252"/>
              <p:cNvSpPr/>
              <p:nvPr/>
            </p:nvSpPr>
            <p:spPr>
              <a:xfrm>
                <a:off x="2967323" y="324206"/>
                <a:ext cx="3263097" cy="272100"/>
              </a:xfrm>
              <a:prstGeom prst="roundRect">
                <a:avLst>
                  <a:gd name="adj" fmla="val 17740"/>
                </a:avLst>
              </a:prstGeom>
              <a:solidFill>
                <a:srgbClr val="33928A"/>
              </a:solidFill>
              <a:ln w="12700" cap="flat" cmpd="sng">
                <a:solidFill>
                  <a:schemeClr val="dk1"/>
                </a:solidFill>
                <a:prstDash val="dash"/>
                <a:round/>
                <a:headEnd type="none" w="med" len="med"/>
                <a:tailEnd type="none" w="med" len="med"/>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HA Proxy LB</a:t>
                </a:r>
              </a:p>
            </p:txBody>
          </p:sp>
          <p:pic>
            <p:nvPicPr>
              <p:cNvPr id="253" name="Shape 253"/>
              <p:cNvPicPr preferRelativeResize="0"/>
              <p:nvPr/>
            </p:nvPicPr>
            <p:blipFill rotWithShape="1">
              <a:blip r:embed="rId8">
                <a:alphaModFix/>
              </a:blip>
              <a:srcRect/>
              <a:stretch/>
            </p:blipFill>
            <p:spPr>
              <a:xfrm>
                <a:off x="4302344" y="3412957"/>
                <a:ext cx="237000" cy="237000"/>
              </a:xfrm>
              <a:prstGeom prst="rect">
                <a:avLst/>
              </a:prstGeom>
              <a:noFill/>
              <a:ln>
                <a:noFill/>
              </a:ln>
            </p:spPr>
          </p:pic>
          <p:pic>
            <p:nvPicPr>
              <p:cNvPr id="254" name="Shape 254"/>
              <p:cNvPicPr preferRelativeResize="0"/>
              <p:nvPr/>
            </p:nvPicPr>
            <p:blipFill rotWithShape="1">
              <a:blip r:embed="rId9">
                <a:alphaModFix/>
              </a:blip>
              <a:srcRect/>
              <a:stretch/>
            </p:blipFill>
            <p:spPr>
              <a:xfrm>
                <a:off x="5884332" y="320932"/>
                <a:ext cx="279299" cy="279299"/>
              </a:xfrm>
              <a:prstGeom prst="rect">
                <a:avLst/>
              </a:prstGeom>
              <a:noFill/>
              <a:ln>
                <a:noFill/>
              </a:ln>
            </p:spPr>
          </p:pic>
          <p:sp>
            <p:nvSpPr>
              <p:cNvPr id="255" name="Shape 255"/>
              <p:cNvSpPr/>
              <p:nvPr/>
            </p:nvSpPr>
            <p:spPr>
              <a:xfrm>
                <a:off x="4614751" y="936783"/>
                <a:ext cx="1613098" cy="27210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CC-Bridge</a:t>
                </a:r>
              </a:p>
            </p:txBody>
          </p:sp>
          <p:sp>
            <p:nvSpPr>
              <p:cNvPr id="256" name="Shape 256"/>
              <p:cNvSpPr/>
              <p:nvPr/>
            </p:nvSpPr>
            <p:spPr>
              <a:xfrm>
                <a:off x="5937167" y="1022300"/>
                <a:ext cx="218400" cy="216900"/>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57" name="Shape 257"/>
              <p:cNvSpPr/>
              <p:nvPr/>
            </p:nvSpPr>
            <p:spPr>
              <a:xfrm>
                <a:off x="3039788" y="1920291"/>
                <a:ext cx="1532364" cy="1099200"/>
              </a:xfrm>
              <a:prstGeom prst="roundRect">
                <a:avLst>
                  <a:gd name="adj" fmla="val 4579"/>
                </a:avLst>
              </a:prstGeom>
              <a:solidFill>
                <a:srgbClr val="0070C0"/>
              </a:solidFill>
              <a:ln w="9525" cap="flat" cmpd="sng">
                <a:solidFill>
                  <a:srgbClr val="D8D8D8"/>
                </a:solidFill>
                <a:prstDash val="solid"/>
                <a:round/>
                <a:headEnd type="none" w="med" len="med"/>
                <a:tailEnd type="none" w="med" len="med"/>
              </a:ln>
              <a:effectLst>
                <a:outerShdw blurRad="39999" dist="23000" dir="5400000" rotWithShape="0">
                  <a:srgbClr val="808080">
                    <a:alpha val="34117"/>
                  </a:srgbClr>
                </a:outerShdw>
              </a:effectLst>
            </p:spPr>
            <p:txBody>
              <a:bodyPr lIns="320025" tIns="118850" rIns="0" bIns="0" anchor="t" anchorCtr="0">
                <a:noAutofit/>
              </a:bodyPr>
              <a:lstStyle/>
              <a:p>
                <a:pPr marL="0" marR="0" lvl="0" indent="0" algn="l" rtl="0">
                  <a:spcBef>
                    <a:spcPts val="0"/>
                  </a:spcBef>
                  <a:spcAft>
                    <a:spcPts val="0"/>
                  </a:spcAft>
                  <a:buClr>
                    <a:schemeClr val="lt1"/>
                  </a:buClr>
                  <a:buFont typeface="Calibri"/>
                  <a:buNone/>
                </a:pPr>
                <a:endParaRPr sz="1200">
                  <a:solidFill>
                    <a:schemeClr val="lt1"/>
                  </a:solidFill>
                  <a:latin typeface="Proxima Nova Rg" panose="02000506030000020004" pitchFamily="2" charset="0"/>
                  <a:ea typeface="Proxima Nova"/>
                  <a:cs typeface="Proxima Nova"/>
                  <a:sym typeface="Proxima Nova"/>
                </a:endParaRPr>
              </a:p>
            </p:txBody>
          </p:sp>
          <p:sp>
            <p:nvSpPr>
              <p:cNvPr id="258" name="Shape 258"/>
              <p:cNvSpPr/>
              <p:nvPr/>
            </p:nvSpPr>
            <p:spPr>
              <a:xfrm rot="5400000">
                <a:off x="3632506" y="2126488"/>
                <a:ext cx="320100" cy="1380786"/>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59" name="Shape 259"/>
              <p:cNvSpPr/>
              <p:nvPr/>
            </p:nvSpPr>
            <p:spPr>
              <a:xfrm>
                <a:off x="4220228" y="2698503"/>
                <a:ext cx="178097" cy="226798"/>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60" name="Shape 260"/>
              <p:cNvSpPr/>
              <p:nvPr/>
            </p:nvSpPr>
            <p:spPr>
              <a:xfrm>
                <a:off x="3869366" y="1985809"/>
                <a:ext cx="665380" cy="228600"/>
              </a:xfrm>
              <a:prstGeom prst="roundRect">
                <a:avLst>
                  <a:gd name="adj" fmla="val 16667"/>
                </a:avLst>
              </a:prstGeom>
              <a:no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Proxima Nova Rg" panose="02000506030000020004" pitchFamily="2" charset="0"/>
                    <a:ea typeface="Proxima Nova"/>
                    <a:cs typeface="Proxima Nova"/>
                    <a:sym typeface="Proxima Nova"/>
                  </a:rPr>
                  <a:t>Rep</a:t>
                </a:r>
              </a:p>
            </p:txBody>
          </p:sp>
          <p:sp>
            <p:nvSpPr>
              <p:cNvPr id="261" name="Shape 261"/>
              <p:cNvSpPr/>
              <p:nvPr/>
            </p:nvSpPr>
            <p:spPr>
              <a:xfrm>
                <a:off x="3353644" y="2318163"/>
                <a:ext cx="1129156" cy="228600"/>
              </a:xfrm>
              <a:prstGeom prst="roundRect">
                <a:avLst>
                  <a:gd name="adj" fmla="val 16667"/>
                </a:avLst>
              </a:prstGeom>
              <a:no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Proxima Nova Rg" panose="02000506030000020004" pitchFamily="2" charset="0"/>
                    <a:ea typeface="Proxima Nova"/>
                    <a:cs typeface="Proxima Nova"/>
                    <a:sym typeface="Proxima Nova"/>
                  </a:rPr>
                  <a:t>Executor</a:t>
                </a:r>
              </a:p>
            </p:txBody>
          </p:sp>
          <p:sp>
            <p:nvSpPr>
              <p:cNvPr id="262" name="Shape 262"/>
              <p:cNvSpPr/>
              <p:nvPr/>
            </p:nvSpPr>
            <p:spPr>
              <a:xfrm>
                <a:off x="3117193" y="2047558"/>
                <a:ext cx="191999" cy="189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63" name="Shape 263"/>
              <p:cNvSpPr/>
              <p:nvPr/>
            </p:nvSpPr>
            <p:spPr>
              <a:xfrm>
                <a:off x="4645096" y="1916436"/>
                <a:ext cx="1532364" cy="10992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a:effectLst>
                <a:outerShdw blurRad="39999" dist="23000" dir="5400000" rotWithShape="0">
                  <a:srgbClr val="808080">
                    <a:alpha val="34117"/>
                  </a:srgbClr>
                </a:outerShdw>
              </a:effectLst>
            </p:spPr>
            <p:txBody>
              <a:bodyPr lIns="320025" tIns="118850" rIns="0" bIns="0" anchor="t" anchorCtr="0">
                <a:noAutofit/>
              </a:bodyPr>
              <a:lstStyle/>
              <a:p>
                <a:pPr marL="0" marR="0" lvl="0" indent="0" algn="l" rtl="0">
                  <a:spcBef>
                    <a:spcPts val="0"/>
                  </a:spcBef>
                  <a:spcAft>
                    <a:spcPts val="0"/>
                  </a:spcAft>
                  <a:buClr>
                    <a:schemeClr val="lt1"/>
                  </a:buClr>
                  <a:buFont typeface="Calibri"/>
                  <a:buNone/>
                </a:pPr>
                <a:endParaRPr sz="1200">
                  <a:solidFill>
                    <a:schemeClr val="lt1"/>
                  </a:solidFill>
                  <a:latin typeface="Proxima Nova Rg" panose="02000506030000020004" pitchFamily="2" charset="0"/>
                  <a:ea typeface="Proxima Nova"/>
                  <a:cs typeface="Proxima Nova"/>
                  <a:sym typeface="Proxima Nova"/>
                </a:endParaRPr>
              </a:p>
            </p:txBody>
          </p:sp>
          <p:sp>
            <p:nvSpPr>
              <p:cNvPr id="264" name="Shape 264"/>
              <p:cNvSpPr/>
              <p:nvPr/>
            </p:nvSpPr>
            <p:spPr>
              <a:xfrm rot="5400000">
                <a:off x="5237815" y="2122633"/>
                <a:ext cx="320100" cy="1380786"/>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rgbClr val="000000">
                  <a:alpha val="40000"/>
                </a:srgb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65" name="Shape 265"/>
              <p:cNvSpPr/>
              <p:nvPr/>
            </p:nvSpPr>
            <p:spPr>
              <a:xfrm>
                <a:off x="5825537" y="2694650"/>
                <a:ext cx="178097" cy="226798"/>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66" name="Shape 266"/>
              <p:cNvSpPr/>
              <p:nvPr/>
            </p:nvSpPr>
            <p:spPr>
              <a:xfrm>
                <a:off x="5474675" y="1981956"/>
                <a:ext cx="665380" cy="228600"/>
              </a:xfrm>
              <a:prstGeom prst="roundRect">
                <a:avLst>
                  <a:gd name="adj" fmla="val 16667"/>
                </a:avLst>
              </a:prstGeom>
              <a:no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Proxima Nova Rg" panose="02000506030000020004" pitchFamily="2" charset="0"/>
                    <a:ea typeface="Proxima Nova"/>
                    <a:cs typeface="Proxima Nova"/>
                    <a:sym typeface="Proxima Nova"/>
                  </a:rPr>
                  <a:t>Rep</a:t>
                </a:r>
              </a:p>
            </p:txBody>
          </p:sp>
          <p:sp>
            <p:nvSpPr>
              <p:cNvPr id="267" name="Shape 267"/>
              <p:cNvSpPr/>
              <p:nvPr/>
            </p:nvSpPr>
            <p:spPr>
              <a:xfrm>
                <a:off x="4958953" y="2314308"/>
                <a:ext cx="1129156" cy="228600"/>
              </a:xfrm>
              <a:prstGeom prst="roundRect">
                <a:avLst>
                  <a:gd name="adj" fmla="val 16667"/>
                </a:avLst>
              </a:prstGeom>
              <a:no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US" sz="1200">
                    <a:solidFill>
                      <a:schemeClr val="lt1"/>
                    </a:solidFill>
                    <a:latin typeface="Proxima Nova Rg" panose="02000506030000020004" pitchFamily="2" charset="0"/>
                    <a:ea typeface="Proxima Nova"/>
                    <a:cs typeface="Proxima Nova"/>
                    <a:sym typeface="Proxima Nova"/>
                  </a:rPr>
                  <a:t>Executor</a:t>
                </a:r>
              </a:p>
            </p:txBody>
          </p:sp>
          <p:grpSp>
            <p:nvGrpSpPr>
              <p:cNvPr id="268" name="Shape 268"/>
              <p:cNvGrpSpPr/>
              <p:nvPr/>
            </p:nvGrpSpPr>
            <p:grpSpPr>
              <a:xfrm>
                <a:off x="4881881" y="2683094"/>
                <a:ext cx="679890" cy="307800"/>
                <a:chOff x="5588669" y="3459282"/>
                <a:chExt cx="679890" cy="307800"/>
              </a:xfrm>
            </p:grpSpPr>
            <p:sp>
              <p:nvSpPr>
                <p:cNvPr id="269" name="Shape 269"/>
                <p:cNvSpPr/>
                <p:nvPr/>
              </p:nvSpPr>
              <p:spPr>
                <a:xfrm>
                  <a:off x="5824996" y="3469012"/>
                  <a:ext cx="201300" cy="245700"/>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70" name="Shape 270"/>
                <p:cNvSpPr txBox="1"/>
                <p:nvPr/>
              </p:nvSpPr>
              <p:spPr>
                <a:xfrm>
                  <a:off x="5588669" y="3459282"/>
                  <a:ext cx="288898" cy="307800"/>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SzPct val="25000"/>
                    <a:buFont typeface="Arial"/>
                    <a:buNone/>
                  </a:pPr>
                  <a:r>
                    <a:rPr lang="en-US" sz="1400">
                      <a:solidFill>
                        <a:schemeClr val="lt1"/>
                      </a:solidFill>
                      <a:latin typeface="Proxima Nova Rg" panose="02000506030000020004" pitchFamily="2" charset="0"/>
                      <a:ea typeface="Proxima Nova"/>
                      <a:cs typeface="Proxima Nova"/>
                      <a:sym typeface="Proxima Nova"/>
                    </a:rPr>
                    <a:t>+</a:t>
                  </a:r>
                </a:p>
              </p:txBody>
            </p:sp>
            <p:sp>
              <p:nvSpPr>
                <p:cNvPr id="271" name="Shape 271"/>
                <p:cNvSpPr txBox="1"/>
                <p:nvPr/>
              </p:nvSpPr>
              <p:spPr>
                <a:xfrm>
                  <a:off x="5979660" y="3459282"/>
                  <a:ext cx="288898" cy="307800"/>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SzPct val="25000"/>
                    <a:buFont typeface="Arial"/>
                    <a:buNone/>
                  </a:pPr>
                  <a:r>
                    <a:rPr lang="en-US" sz="1400">
                      <a:solidFill>
                        <a:schemeClr val="lt1"/>
                      </a:solidFill>
                      <a:latin typeface="Proxima Nova Rg" panose="02000506030000020004" pitchFamily="2" charset="0"/>
                      <a:ea typeface="Proxima Nova"/>
                      <a:cs typeface="Proxima Nova"/>
                      <a:sym typeface="Proxima Nova"/>
                    </a:rPr>
                    <a:t>=</a:t>
                  </a:r>
                </a:p>
              </p:txBody>
            </p:sp>
          </p:grpSp>
          <p:sp>
            <p:nvSpPr>
              <p:cNvPr id="272" name="Shape 272"/>
              <p:cNvSpPr/>
              <p:nvPr/>
            </p:nvSpPr>
            <p:spPr>
              <a:xfrm>
                <a:off x="4757680" y="2739625"/>
                <a:ext cx="170099" cy="192000"/>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73" name="Shape 273"/>
              <p:cNvSpPr/>
              <p:nvPr/>
            </p:nvSpPr>
            <p:spPr>
              <a:xfrm rot="-2700000">
                <a:off x="5522573" y="2785240"/>
                <a:ext cx="153158" cy="153158"/>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74" name="Shape 274"/>
              <p:cNvSpPr/>
              <p:nvPr/>
            </p:nvSpPr>
            <p:spPr>
              <a:xfrm rot="-2700000">
                <a:off x="3193639" y="2771565"/>
                <a:ext cx="153158" cy="153158"/>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75" name="Shape 275"/>
              <p:cNvSpPr/>
              <p:nvPr/>
            </p:nvSpPr>
            <p:spPr>
              <a:xfrm>
                <a:off x="5490835" y="1598987"/>
                <a:ext cx="688499"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BBS</a:t>
                </a:r>
              </a:p>
            </p:txBody>
          </p:sp>
          <p:sp>
            <p:nvSpPr>
              <p:cNvPr id="276" name="Shape 276"/>
              <p:cNvSpPr/>
              <p:nvPr/>
            </p:nvSpPr>
            <p:spPr>
              <a:xfrm>
                <a:off x="5578757" y="1660658"/>
                <a:ext cx="159900" cy="152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77" name="Shape 277"/>
              <p:cNvSpPr/>
              <p:nvPr/>
            </p:nvSpPr>
            <p:spPr>
              <a:xfrm>
                <a:off x="4005137" y="1598987"/>
                <a:ext cx="1158000" cy="272699"/>
              </a:xfrm>
              <a:prstGeom prst="roundRect">
                <a:avLst>
                  <a:gd name="adj" fmla="val 9038"/>
                </a:avLst>
              </a:prstGeom>
              <a:solidFill>
                <a:srgbClr val="33928A"/>
              </a:solidFill>
              <a:ln>
                <a:noFill/>
              </a:ln>
            </p:spPr>
            <p:txBody>
              <a:bodyPr lIns="91425" tIns="0" rIns="91425" bIns="0" anchor="ctr" anchorCtr="0">
                <a:noAutofit/>
              </a:bodyPr>
              <a:lstStyle/>
              <a:p>
                <a:pPr marL="0" marR="0" lvl="0" indent="0" algn="r" rtl="0">
                  <a:lnSpc>
                    <a:spcPct val="100000"/>
                  </a:lnSpc>
                  <a:spcBef>
                    <a:spcPts val="0"/>
                  </a:spcBef>
                  <a:spcAft>
                    <a:spcPts val="0"/>
                  </a:spcAft>
                  <a:buClr>
                    <a:srgbClr val="F2F2F2"/>
                  </a:buClr>
                  <a:buSzPct val="25000"/>
                  <a:buFont typeface="Calibri"/>
                  <a:buNone/>
                </a:pPr>
                <a:r>
                  <a:rPr lang="en-US" sz="1200" b="0" i="0" u="none" strike="noStrike" cap="none">
                    <a:solidFill>
                      <a:srgbClr val="F2F2F2"/>
                    </a:solidFill>
                    <a:latin typeface="Proxima Nova Rg" panose="02000506030000020004" pitchFamily="2" charset="0"/>
                    <a:ea typeface="Proxima Nova"/>
                    <a:cs typeface="Proxima Nova"/>
                    <a:sym typeface="Proxima Nova"/>
                  </a:rPr>
                  <a:t>Auctioneer</a:t>
                </a:r>
              </a:p>
            </p:txBody>
          </p:sp>
          <p:sp>
            <p:nvSpPr>
              <p:cNvPr id="278" name="Shape 278"/>
              <p:cNvSpPr/>
              <p:nvPr/>
            </p:nvSpPr>
            <p:spPr>
              <a:xfrm>
                <a:off x="4035596" y="1636379"/>
                <a:ext cx="217499" cy="21389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Proxima Nova Rg" panose="02000506030000020004" pitchFamily="2" charset="0"/>
                  <a:ea typeface="Proxima Nova"/>
                  <a:cs typeface="Proxima Nova"/>
                  <a:sym typeface="Proxima Nova"/>
                </a:endParaRPr>
              </a:p>
            </p:txBody>
          </p:sp>
          <p:sp>
            <p:nvSpPr>
              <p:cNvPr id="279" name="Shape 279"/>
              <p:cNvSpPr/>
              <p:nvPr/>
            </p:nvSpPr>
            <p:spPr>
              <a:xfrm>
                <a:off x="4735803" y="2047558"/>
                <a:ext cx="192000" cy="189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Proxima Nova Rg" panose="02000506030000020004" pitchFamily="2" charset="0"/>
                  <a:ea typeface="Proxima Nova"/>
                  <a:cs typeface="Proxima Nova"/>
                  <a:sym typeface="Proxima Nova"/>
                </a:endParaRPr>
              </a:p>
            </p:txBody>
          </p:sp>
          <p:sp>
            <p:nvSpPr>
              <p:cNvPr id="280" name="Shape 280"/>
              <p:cNvSpPr txBox="1"/>
              <p:nvPr/>
            </p:nvSpPr>
            <p:spPr>
              <a:xfrm>
                <a:off x="3222938" y="1914005"/>
                <a:ext cx="704039"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lt1"/>
                    </a:solidFill>
                    <a:latin typeface="Proxima Nova Rg" panose="02000506030000020004" pitchFamily="2" charset="0"/>
                    <a:ea typeface="Proxima Nova"/>
                    <a:cs typeface="Proxima Nova"/>
                    <a:sym typeface="Proxima Nova"/>
                  </a:rPr>
                  <a:t>Windows</a:t>
                </a:r>
              </a:p>
              <a:p>
                <a:pPr marL="0" marR="0" lvl="0" indent="0" algn="l" rtl="0">
                  <a:spcBef>
                    <a:spcPts val="0"/>
                  </a:spcBef>
                  <a:buSzPct val="25000"/>
                  <a:buNone/>
                </a:pPr>
                <a:r>
                  <a:rPr lang="en-US" sz="1000">
                    <a:solidFill>
                      <a:schemeClr val="lt1"/>
                    </a:solidFill>
                    <a:latin typeface="Proxima Nova Rg" panose="02000506030000020004" pitchFamily="2" charset="0"/>
                    <a:ea typeface="Proxima Nova"/>
                    <a:cs typeface="Proxima Nova"/>
                    <a:sym typeface="Proxima Nova"/>
                  </a:rPr>
                  <a:t>Cell</a:t>
                </a:r>
              </a:p>
            </p:txBody>
          </p:sp>
          <p:sp>
            <p:nvSpPr>
              <p:cNvPr id="281" name="Shape 281"/>
              <p:cNvSpPr txBox="1"/>
              <p:nvPr/>
            </p:nvSpPr>
            <p:spPr>
              <a:xfrm>
                <a:off x="4899742" y="1915597"/>
                <a:ext cx="482823"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lt1"/>
                    </a:solidFill>
                    <a:latin typeface="Proxima Nova Rg" panose="02000506030000020004" pitchFamily="2" charset="0"/>
                    <a:ea typeface="Proxima Nova"/>
                    <a:cs typeface="Proxima Nova"/>
                    <a:sym typeface="Proxima Nova"/>
                  </a:rPr>
                  <a:t>Linux</a:t>
                </a:r>
              </a:p>
              <a:p>
                <a:pPr marL="0" marR="0" lvl="0" indent="0" algn="l" rtl="0">
                  <a:spcBef>
                    <a:spcPts val="0"/>
                  </a:spcBef>
                  <a:buSzPct val="25000"/>
                  <a:buNone/>
                </a:pPr>
                <a:r>
                  <a:rPr lang="en-US" sz="1000">
                    <a:solidFill>
                      <a:schemeClr val="lt1"/>
                    </a:solidFill>
                    <a:latin typeface="Proxima Nova Rg" panose="02000506030000020004" pitchFamily="2" charset="0"/>
                    <a:ea typeface="Proxima Nova"/>
                    <a:cs typeface="Proxima Nova"/>
                    <a:sym typeface="Proxima Nova"/>
                  </a:rPr>
                  <a:t>Cell</a:t>
                </a:r>
              </a:p>
            </p:txBody>
          </p:sp>
        </p:grpSp>
      </p:grpSp>
      <p:cxnSp>
        <p:nvCxnSpPr>
          <p:cNvPr id="282" name="Shape 282"/>
          <p:cNvCxnSpPr/>
          <p:nvPr/>
        </p:nvCxnSpPr>
        <p:spPr>
          <a:xfrm rot="10800000" flipH="1">
            <a:off x="1874480" y="1440279"/>
            <a:ext cx="1174346" cy="7118"/>
          </a:xfrm>
          <a:prstGeom prst="straightConnector1">
            <a:avLst/>
          </a:prstGeom>
          <a:noFill/>
          <a:ln w="19050" cap="flat" cmpd="sng">
            <a:solidFill>
              <a:schemeClr val="lt1"/>
            </a:solidFill>
            <a:prstDash val="solid"/>
            <a:round/>
            <a:headEnd type="none" w="med" len="med"/>
            <a:tailEnd type="triangle" w="lg" len="lg"/>
          </a:ln>
        </p:spPr>
      </p:cxnSp>
      <p:cxnSp>
        <p:nvCxnSpPr>
          <p:cNvPr id="283" name="Shape 283"/>
          <p:cNvCxnSpPr>
            <a:stCxn id="230" idx="3"/>
            <a:endCxn id="241" idx="1"/>
          </p:cNvCxnSpPr>
          <p:nvPr/>
        </p:nvCxnSpPr>
        <p:spPr>
          <a:xfrm rot="10800000" flipH="1">
            <a:off x="1815052" y="1413818"/>
            <a:ext cx="1244400" cy="1262100"/>
          </a:xfrm>
          <a:prstGeom prst="straightConnector1">
            <a:avLst/>
          </a:prstGeom>
          <a:noFill/>
          <a:ln w="19050" cap="flat" cmpd="sng">
            <a:solidFill>
              <a:schemeClr val="lt1"/>
            </a:solidFill>
            <a:prstDash val="solid"/>
            <a:round/>
            <a:headEnd type="none" w="med" len="med"/>
            <a:tailEnd type="triangle" w="lg" len="lg"/>
          </a:ln>
        </p:spPr>
      </p:cxn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6309" y="4494631"/>
            <a:ext cx="633704" cy="22397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18F3FE2-DC03-774E-98E9-8D671C37B2CD}"/>
              </a:ext>
            </a:extLst>
          </p:cNvPr>
          <p:cNvSpPr/>
          <p:nvPr/>
        </p:nvSpPr>
        <p:spPr>
          <a:xfrm>
            <a:off x="3859823" y="79131"/>
            <a:ext cx="5176715" cy="4958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 xmlns:a16="http://schemas.microsoft.com/office/drawing/2014/main" id="{0DCA675A-F872-BB4D-B174-254376B169FF}"/>
              </a:ext>
            </a:extLst>
          </p:cNvPr>
          <p:cNvPicPr>
            <a:picLocks noChangeAspect="1"/>
          </p:cNvPicPr>
          <p:nvPr/>
        </p:nvPicPr>
        <p:blipFill>
          <a:blip r:embed="rId2"/>
          <a:stretch>
            <a:fillRect/>
          </a:stretch>
        </p:blipFill>
        <p:spPr>
          <a:xfrm>
            <a:off x="3889295" y="451339"/>
            <a:ext cx="5147243" cy="4214446"/>
          </a:xfrm>
          <a:prstGeom prst="rect">
            <a:avLst/>
          </a:prstGeom>
        </p:spPr>
      </p:pic>
      <p:sp>
        <p:nvSpPr>
          <p:cNvPr id="6" name="TextBox 5">
            <a:extLst>
              <a:ext uri="{FF2B5EF4-FFF2-40B4-BE49-F238E27FC236}">
                <a16:creationId xmlns="" xmlns:a16="http://schemas.microsoft.com/office/drawing/2014/main" id="{4F52C483-0E48-654F-9F1B-8959610FDEA7}"/>
              </a:ext>
            </a:extLst>
          </p:cNvPr>
          <p:cNvSpPr txBox="1"/>
          <p:nvPr/>
        </p:nvSpPr>
        <p:spPr>
          <a:xfrm>
            <a:off x="738554" y="1435177"/>
            <a:ext cx="2655277" cy="2246769"/>
          </a:xfrm>
          <a:prstGeom prst="rect">
            <a:avLst/>
          </a:prstGeom>
          <a:noFill/>
        </p:spPr>
        <p:txBody>
          <a:bodyPr wrap="square" rtlCol="0">
            <a:spAutoFit/>
          </a:bodyPr>
          <a:lstStyle/>
          <a:p>
            <a:r>
              <a:rPr lang="en-US" sz="2800" dirty="0">
                <a:solidFill>
                  <a:schemeClr val="bg1"/>
                </a:solidFill>
                <a:latin typeface="Proxima Nova Rg" panose="02000506030000020004" pitchFamily="2" charset="0"/>
                <a:ea typeface="Proxima Nova" charset="0"/>
                <a:cs typeface="Proxima Nova" charset="0"/>
              </a:rPr>
              <a:t>PCF 2.0</a:t>
            </a:r>
          </a:p>
          <a:p>
            <a:endParaRPr lang="en-US" sz="2800" dirty="0">
              <a:solidFill>
                <a:schemeClr val="bg1"/>
              </a:solidFill>
              <a:latin typeface="Proxima Nova Rg" panose="02000506030000020004" pitchFamily="2" charset="0"/>
              <a:ea typeface="Proxima Nova" charset="0"/>
              <a:cs typeface="Proxima Nova" charset="0"/>
            </a:endParaRPr>
          </a:p>
          <a:p>
            <a:r>
              <a:rPr lang="en-US" sz="2800" b="1" dirty="0">
                <a:solidFill>
                  <a:schemeClr val="bg1"/>
                </a:solidFill>
                <a:latin typeface="Proxima Nova Rg" panose="02000506030000020004" pitchFamily="2" charset="0"/>
                <a:ea typeface="Proxima Nova" charset="0"/>
                <a:cs typeface="Proxima Nova" charset="0"/>
              </a:rPr>
              <a:t>Any App</a:t>
            </a:r>
          </a:p>
          <a:p>
            <a:r>
              <a:rPr lang="en-US" sz="2800" b="1" dirty="0">
                <a:solidFill>
                  <a:schemeClr val="bg1"/>
                </a:solidFill>
                <a:latin typeface="Proxima Nova Rg" panose="02000506030000020004" pitchFamily="2" charset="0"/>
                <a:ea typeface="Proxima Nova" charset="0"/>
                <a:cs typeface="Proxima Nova" charset="0"/>
              </a:rPr>
              <a:t>Every Cloud</a:t>
            </a:r>
          </a:p>
          <a:p>
            <a:r>
              <a:rPr lang="en-US" sz="2800" b="1" dirty="0">
                <a:solidFill>
                  <a:schemeClr val="bg1"/>
                </a:solidFill>
                <a:latin typeface="Proxima Nova Rg" panose="02000506030000020004" pitchFamily="2" charset="0"/>
                <a:ea typeface="Proxima Nova" charset="0"/>
                <a:cs typeface="Proxima Nova" charset="0"/>
              </a:rPr>
              <a:t>One Platform</a:t>
            </a:r>
          </a:p>
        </p:txBody>
      </p:sp>
    </p:spTree>
    <p:extLst>
      <p:ext uri="{BB962C8B-B14F-4D97-AF65-F5344CB8AC3E}">
        <p14:creationId xmlns:p14="http://schemas.microsoft.com/office/powerpoint/2010/main" val="8653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17</a:t>
            </a:fld>
            <a:endParaRPr lang="en-US" sz="900">
              <a:solidFill>
                <a:srgbClr val="A5A5A5"/>
              </a:solidFill>
              <a:latin typeface="Arial"/>
              <a:ea typeface="Arial"/>
              <a:cs typeface="Arial"/>
              <a:sym typeface="Arial"/>
            </a:endParaRPr>
          </a:p>
        </p:txBody>
      </p:sp>
      <p:sp>
        <p:nvSpPr>
          <p:cNvPr id="289" name="Shape 289"/>
          <p:cNvSpPr txBox="1"/>
          <p:nvPr/>
        </p:nvSpPr>
        <p:spPr>
          <a:xfrm>
            <a:off x="202018" y="329610"/>
            <a:ext cx="8601739"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chemeClr val="lt1"/>
                </a:solidFill>
                <a:latin typeface="Proxima Nova Rg" panose="02000506030000020004" pitchFamily="2" charset="0"/>
                <a:ea typeface="Proxima Nova"/>
                <a:cs typeface="Proxima Nova"/>
                <a:sym typeface="Proxima Nova"/>
              </a:rPr>
              <a:t>Deploying .NET applications? It doesn’t have to be terrible.</a:t>
            </a:r>
          </a:p>
        </p:txBody>
      </p:sp>
      <p:graphicFrame>
        <p:nvGraphicFramePr>
          <p:cNvPr id="290" name="Shape 290"/>
          <p:cNvGraphicFramePr/>
          <p:nvPr>
            <p:extLst>
              <p:ext uri="{D42A27DB-BD31-4B8C-83A1-F6EECF244321}">
                <p14:modId xmlns:p14="http://schemas.microsoft.com/office/powerpoint/2010/main" val="1870593710"/>
              </p:ext>
            </p:extLst>
          </p:nvPr>
        </p:nvGraphicFramePr>
        <p:xfrm>
          <a:off x="1041990" y="1656167"/>
          <a:ext cx="6889900" cy="3200420"/>
        </p:xfrm>
        <a:graphic>
          <a:graphicData uri="http://schemas.openxmlformats.org/drawingml/2006/table">
            <a:tbl>
              <a:tblPr firstRow="1" bandRow="1">
                <a:noFill/>
                <a:tableStyleId>{5350FED2-1423-400D-8B5D-4998E43C065E}</a:tableStyleId>
              </a:tblPr>
              <a:tblGrid>
                <a:gridCol w="3444950">
                  <a:extLst>
                    <a:ext uri="{9D8B030D-6E8A-4147-A177-3AD203B41FA5}">
                      <a16:colId xmlns="" xmlns:a16="http://schemas.microsoft.com/office/drawing/2014/main" val="20000"/>
                    </a:ext>
                  </a:extLst>
                </a:gridCol>
                <a:gridCol w="3444950">
                  <a:extLst>
                    <a:ext uri="{9D8B030D-6E8A-4147-A177-3AD203B41FA5}">
                      <a16:colId xmlns="" xmlns:a16="http://schemas.microsoft.com/office/drawing/2014/main" val="20001"/>
                    </a:ext>
                  </a:extLst>
                </a:gridCol>
              </a:tblGrid>
              <a:tr h="370850">
                <a:tc>
                  <a:txBody>
                    <a:bodyPr/>
                    <a:lstStyle/>
                    <a:p>
                      <a:pPr marL="0" marR="0" lvl="0" indent="0" algn="ctr" rtl="0">
                        <a:spcBef>
                          <a:spcPts val="0"/>
                        </a:spcBef>
                        <a:buSzPct val="25000"/>
                        <a:buNone/>
                      </a:pPr>
                      <a:r>
                        <a:rPr lang="en-US" sz="1800" u="none" strike="noStrike" cap="none" dirty="0">
                          <a:latin typeface="Proxima Nova Rg" panose="02000506030000020004" pitchFamily="2" charset="0"/>
                        </a:rPr>
                        <a:t>Traditional .NET deployment on VMs</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ctr" rtl="0">
                        <a:spcBef>
                          <a:spcPts val="0"/>
                        </a:spcBef>
                        <a:buSzPct val="25000"/>
                        <a:buNone/>
                      </a:pPr>
                      <a:r>
                        <a:rPr lang="en-US" sz="1800" u="none" strike="noStrike" cap="none">
                          <a:latin typeface="Proxima Nova Rg" panose="02000506030000020004" pitchFamily="2" charset="0"/>
                        </a:rPr>
                        <a:t>Pivotal Cloud Foundry</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370850">
                <a:tc>
                  <a:txBody>
                    <a:bodyPr/>
                    <a:lstStyle/>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Provision a VM</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Configure IP, DNS</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Configure firewall </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Windows updates, reboot…</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Install IIS</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Deploy application</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Configure app pool</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Configure SSL</a:t>
                      </a:r>
                    </a:p>
                    <a:p>
                      <a:pPr marL="0" marR="0" lvl="0" indent="0" algn="l" rtl="0">
                        <a:spcBef>
                          <a:spcPts val="0"/>
                        </a:spcBef>
                        <a:buSzPct val="25000"/>
                        <a:buNone/>
                      </a:pPr>
                      <a:r>
                        <a:rPr lang="en-US" sz="1800" b="0" i="0" u="none" strike="noStrike" cap="none" dirty="0">
                          <a:solidFill>
                            <a:schemeClr val="lt1"/>
                          </a:solidFill>
                          <a:latin typeface="Proxima Nova Rg" panose="02000506030000020004" pitchFamily="2" charset="0"/>
                          <a:ea typeface="Proxima Nova"/>
                          <a:cs typeface="Proxima Nova"/>
                          <a:sym typeface="Proxima Nova"/>
                        </a:rPr>
                        <a:t>Configure load balancer</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u="none" strike="noStrike" cap="none" dirty="0">
                          <a:solidFill>
                            <a:schemeClr val="lt1"/>
                          </a:solidFill>
                          <a:latin typeface="Proxima Nova Rg" panose="02000506030000020004" pitchFamily="2" charset="0"/>
                        </a:rPr>
                        <a:t>~$ </a:t>
                      </a:r>
                      <a:r>
                        <a:rPr lang="en-US" sz="1800" u="none" strike="noStrike" cap="none" dirty="0" err="1">
                          <a:solidFill>
                            <a:schemeClr val="lt1"/>
                          </a:solidFill>
                          <a:latin typeface="Proxima Nova Rg" panose="02000506030000020004" pitchFamily="2" charset="0"/>
                        </a:rPr>
                        <a:t>cf</a:t>
                      </a:r>
                      <a:r>
                        <a:rPr lang="en-US" sz="1800" u="none" strike="noStrike" cap="none" dirty="0">
                          <a:solidFill>
                            <a:schemeClr val="lt1"/>
                          </a:solidFill>
                          <a:latin typeface="Proxima Nova Rg" panose="02000506030000020004" pitchFamily="2" charset="0"/>
                        </a:rPr>
                        <a:t> push</a:t>
                      </a:r>
                    </a:p>
                  </a:txBody>
                  <a:tcPr marL="91450" marR="91450" marT="45725" marB="45725" anchor="ctr">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extLst>
                  <a:ext uri="{0D108BD9-81ED-4DB2-BD59-A6C34878D82A}">
                    <a16:rowId xmlns="" xmlns:a16="http://schemas.microsoft.com/office/drawing/2014/main" val="10001"/>
                  </a:ext>
                </a:extLst>
              </a:tr>
            </a:tbl>
          </a:graphicData>
        </a:graphic>
      </p:graphicFrame>
      <p:sp>
        <p:nvSpPr>
          <p:cNvPr id="2" name="Rectangle 1"/>
          <p:cNvSpPr/>
          <p:nvPr/>
        </p:nvSpPr>
        <p:spPr>
          <a:xfrm>
            <a:off x="1041990" y="2349795"/>
            <a:ext cx="3253563" cy="2668772"/>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02887" y="2349795"/>
            <a:ext cx="3253563" cy="2668772"/>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p:nvPr/>
        </p:nvSpPr>
        <p:spPr>
          <a:xfrm>
            <a:off x="4840401" y="530941"/>
            <a:ext cx="3657012" cy="4011561"/>
          </a:xfrm>
          <a:prstGeom prst="rect">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roxima Nova Rg" panose="02000506030000020004" pitchFamily="2" charset="0"/>
              <a:ea typeface="Calibri"/>
              <a:cs typeface="Calibri"/>
              <a:sym typeface="Calibri"/>
            </a:endParaRPr>
          </a:p>
        </p:txBody>
      </p:sp>
      <p:sp>
        <p:nvSpPr>
          <p:cNvPr id="296" name="Shape 296"/>
          <p:cNvSpPr txBox="1"/>
          <p:nvPr/>
        </p:nvSpPr>
        <p:spPr>
          <a:xfrm>
            <a:off x="481781" y="2150465"/>
            <a:ext cx="3942736"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D8D8D8"/>
                </a:solidFill>
                <a:latin typeface="Arial"/>
                <a:ea typeface="Arial"/>
                <a:cs typeface="Arial"/>
                <a:sym typeface="Arial"/>
              </a:rPr>
              <a:t>~$</a:t>
            </a:r>
            <a:r>
              <a:rPr lang="en-US" sz="3200">
                <a:solidFill>
                  <a:schemeClr val="lt1"/>
                </a:solidFill>
                <a:latin typeface="Arial"/>
                <a:ea typeface="Arial"/>
                <a:cs typeface="Arial"/>
                <a:sym typeface="Arial"/>
              </a:rPr>
              <a:t> cf push</a:t>
            </a:r>
          </a:p>
        </p:txBody>
      </p:sp>
      <p:sp>
        <p:nvSpPr>
          <p:cNvPr id="297" name="Shape 297"/>
          <p:cNvSpPr/>
          <p:nvPr/>
        </p:nvSpPr>
        <p:spPr>
          <a:xfrm>
            <a:off x="4840401" y="250978"/>
            <a:ext cx="3657012" cy="412729"/>
          </a:xfrm>
          <a:prstGeom prst="flowChartProcess">
            <a:avLst/>
          </a:prstGeom>
          <a:solidFill>
            <a:schemeClr val="accent1"/>
          </a:solid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dirty="0">
                <a:solidFill>
                  <a:schemeClr val="lt1"/>
                </a:solidFill>
                <a:latin typeface="Proxima Nova Rg" panose="02000506030000020004" pitchFamily="2" charset="0"/>
                <a:ea typeface="Proxima Nova"/>
                <a:cs typeface="Proxima Nova"/>
                <a:sym typeface="Proxima Nova"/>
              </a:rPr>
              <a:t>Code Complete &amp; Tested</a:t>
            </a:r>
          </a:p>
        </p:txBody>
      </p:sp>
      <p:sp>
        <p:nvSpPr>
          <p:cNvPr id="298" name="Shape 298"/>
          <p:cNvSpPr txBox="1"/>
          <p:nvPr/>
        </p:nvSpPr>
        <p:spPr>
          <a:xfrm>
            <a:off x="4867571" y="769527"/>
            <a:ext cx="3602674" cy="3453252"/>
          </a:xfrm>
          <a:prstGeom prst="rect">
            <a:avLst/>
          </a:prstGeom>
          <a:noFill/>
          <a:ln>
            <a:noFill/>
          </a:ln>
        </p:spPr>
        <p:txBody>
          <a:bodyPr lIns="91425" tIns="45700" rIns="91425" bIns="45700" anchor="t" anchorCtr="0">
            <a:noAutofit/>
          </a:bodyPr>
          <a:lstStyle/>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Find available hosts </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Install &amp; configure runtime</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Install &amp; configure middleware</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Pull application source code</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Retrieve dependent libraries</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Create application package</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Install, configure dependent service(s)</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Deploy container to host(s) </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Load environment variables</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Configure load balancer</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Configure firewalls</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Update service monitoring tools </a:t>
            </a:r>
          </a:p>
          <a:p>
            <a:pPr marL="0" marR="0" lvl="0" indent="0" algn="ctr" rtl="0">
              <a:lnSpc>
                <a:spcPct val="120000"/>
              </a:lnSpc>
              <a:spcBef>
                <a:spcPts val="0"/>
              </a:spcBef>
              <a:buSzPct val="25000"/>
              <a:buNone/>
            </a:pPr>
            <a:r>
              <a:rPr lang="en-US" sz="1400" dirty="0">
                <a:solidFill>
                  <a:schemeClr val="dk1"/>
                </a:solidFill>
                <a:latin typeface="Proxima Nova Rg" panose="02000506030000020004" pitchFamily="2" charset="0"/>
                <a:ea typeface="Proxima Nova"/>
                <a:cs typeface="Proxima Nova"/>
                <a:sym typeface="Proxima Nova"/>
              </a:rPr>
              <a:t>Configure log collector</a:t>
            </a:r>
          </a:p>
        </p:txBody>
      </p:sp>
      <p:sp>
        <p:nvSpPr>
          <p:cNvPr id="299" name="Shape 299"/>
          <p:cNvSpPr/>
          <p:nvPr/>
        </p:nvSpPr>
        <p:spPr>
          <a:xfrm>
            <a:off x="4840401" y="4415617"/>
            <a:ext cx="3658812" cy="411479"/>
          </a:xfrm>
          <a:prstGeom prst="flowChartProcess">
            <a:avLst/>
          </a:prstGeom>
          <a:solidFill>
            <a:schemeClr val="accent1"/>
          </a:solid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Application in Production</a:t>
            </a:r>
          </a:p>
        </p:txBody>
      </p:sp>
      <p:pic>
        <p:nvPicPr>
          <p:cNvPr id="300" name="Shape 300" descr="more-256.png"/>
          <p:cNvPicPr preferRelativeResize="0"/>
          <p:nvPr/>
        </p:nvPicPr>
        <p:blipFill rotWithShape="1">
          <a:blip r:embed="rId3">
            <a:alphaModFix amt="50000"/>
          </a:blip>
          <a:srcRect/>
          <a:stretch/>
        </p:blipFill>
        <p:spPr>
          <a:xfrm>
            <a:off x="6553219" y="4131023"/>
            <a:ext cx="231377" cy="231377"/>
          </a:xfrm>
          <a:prstGeom prst="rect">
            <a:avLst/>
          </a:prstGeom>
          <a:noFill/>
          <a:ln>
            <a:noFill/>
          </a:ln>
        </p:spPr>
      </p:pic>
      <p:sp>
        <p:nvSpPr>
          <p:cNvPr id="301" name="Shape 301"/>
          <p:cNvSpPr/>
          <p:nvPr/>
        </p:nvSpPr>
        <p:spPr>
          <a:xfrm>
            <a:off x="3226489" y="740285"/>
            <a:ext cx="648928" cy="3592872"/>
          </a:xfrm>
          <a:prstGeom prst="leftBrace">
            <a:avLst>
              <a:gd name="adj1" fmla="val 8333"/>
              <a:gd name="adj2" fmla="val 50000"/>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302" name="Shape 302"/>
          <p:cNvSpPr txBox="1"/>
          <p:nvPr/>
        </p:nvSpPr>
        <p:spPr>
          <a:xfrm>
            <a:off x="3589905" y="1965448"/>
            <a:ext cx="1248695" cy="10156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000" b="1">
                <a:solidFill>
                  <a:schemeClr val="accent1"/>
                </a:solidFill>
                <a:latin typeface="Proxima Nova Extrabold"/>
                <a:ea typeface="Proxima Nova Extrabold"/>
                <a:cs typeface="Proxima Nova Extrabold"/>
                <a:sym typeface="Proxima Nova Extrabold"/>
              </a:rPr>
              <a:t>45 </a:t>
            </a:r>
          </a:p>
          <a:p>
            <a:pPr marL="0" marR="0" lvl="0" indent="0" algn="ctr" rtl="0">
              <a:spcBef>
                <a:spcPts val="0"/>
              </a:spcBef>
              <a:buSzPct val="25000"/>
              <a:buNone/>
            </a:pPr>
            <a:r>
              <a:rPr lang="en-US" sz="2000" b="1">
                <a:solidFill>
                  <a:schemeClr val="accent1"/>
                </a:solidFill>
                <a:latin typeface="Proxima Nova Extrabold"/>
                <a:ea typeface="Proxima Nova Extrabold"/>
                <a:cs typeface="Proxima Nova Extrabold"/>
                <a:sym typeface="Proxima Nova Extrabold"/>
              </a:rPr>
              <a:t>seconds</a:t>
            </a:r>
          </a:p>
          <a:p>
            <a:pPr marL="0" marR="0" lvl="0" indent="0" algn="ctr" rtl="0">
              <a:spcBef>
                <a:spcPts val="0"/>
              </a:spcBef>
              <a:buSzPct val="25000"/>
              <a:buNone/>
            </a:pPr>
            <a:r>
              <a:rPr lang="en-US" sz="2000" b="1">
                <a:solidFill>
                  <a:schemeClr val="accent1"/>
                </a:solidFill>
                <a:latin typeface="Proxima Nova Extrabold"/>
                <a:ea typeface="Proxima Nova Extrabold"/>
                <a:cs typeface="Proxima Nova Extrabold"/>
                <a:sym typeface="Proxima Nova Extrabold"/>
              </a:rPr>
              <a:t>later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05" y="1318437"/>
            <a:ext cx="8240232" cy="2339163"/>
          </a:xfrm>
          <a:prstGeom prst="rect">
            <a:avLst/>
          </a:prstGeom>
          <a:noFill/>
        </p:spPr>
        <p:txBody>
          <a:bodyPr wrap="square" rtlCol="0" anchor="ctr">
            <a:noAutofit/>
          </a:bodyPr>
          <a:lstStyle/>
          <a:p>
            <a:r>
              <a:rPr lang="en-US" sz="2800" dirty="0">
                <a:solidFill>
                  <a:schemeClr val="bg1"/>
                </a:solidFill>
                <a:latin typeface="Proxima Nova Light" charset="0"/>
                <a:ea typeface="Proxima Nova Light" charset="0"/>
                <a:cs typeface="Proxima Nova Light" charset="0"/>
              </a:rPr>
              <a:t>$ </a:t>
            </a:r>
            <a:r>
              <a:rPr lang="en-US" sz="2800" dirty="0" err="1">
                <a:solidFill>
                  <a:schemeClr val="bg1"/>
                </a:solidFill>
                <a:latin typeface="Proxima Nova Light" charset="0"/>
                <a:ea typeface="Proxima Nova Light" charset="0"/>
                <a:cs typeface="Proxima Nova Light" charset="0"/>
              </a:rPr>
              <a:t>cf</a:t>
            </a:r>
            <a:r>
              <a:rPr lang="en-US" sz="2800" dirty="0">
                <a:solidFill>
                  <a:schemeClr val="bg1"/>
                </a:solidFill>
                <a:latin typeface="Proxima Nova Light" charset="0"/>
                <a:ea typeface="Proxima Nova Light" charset="0"/>
                <a:cs typeface="Proxima Nova Light" charset="0"/>
              </a:rPr>
              <a:t> push my-app -p target/</a:t>
            </a:r>
            <a:r>
              <a:rPr lang="en-US" sz="2800" dirty="0" err="1">
                <a:solidFill>
                  <a:schemeClr val="bg1"/>
                </a:solidFill>
                <a:latin typeface="Proxima Nova Light" charset="0"/>
                <a:ea typeface="Proxima Nova Light" charset="0"/>
                <a:cs typeface="Proxima Nova Light" charset="0"/>
              </a:rPr>
              <a:t>myapp.jar</a:t>
            </a:r>
            <a:endParaRPr lang="en-US" sz="2800" dirty="0">
              <a:solidFill>
                <a:schemeClr val="bg1"/>
              </a:solidFill>
              <a:latin typeface="Proxima Nova Light" charset="0"/>
              <a:ea typeface="Proxima Nova Light" charset="0"/>
              <a:cs typeface="Proxima Nova Light" charset="0"/>
            </a:endParaRPr>
          </a:p>
          <a:p>
            <a:endParaRPr lang="en-US" sz="2800" dirty="0">
              <a:solidFill>
                <a:schemeClr val="bg1"/>
              </a:solidFill>
              <a:latin typeface="Proxima Nova Light" charset="0"/>
              <a:ea typeface="Proxima Nova Light" charset="0"/>
              <a:cs typeface="Proxima Nova Light" charset="0"/>
            </a:endParaRPr>
          </a:p>
          <a:p>
            <a:r>
              <a:rPr lang="en-US" sz="2800" b="1" dirty="0">
                <a:solidFill>
                  <a:schemeClr val="bg1"/>
                </a:solidFill>
                <a:latin typeface="Proxima Nova Extrabold" charset="0"/>
                <a:ea typeface="Proxima Nova Extrabold" charset="0"/>
                <a:cs typeface="Proxima Nova Extrabold" charset="0"/>
              </a:rPr>
              <a:t>or</a:t>
            </a:r>
            <a:endParaRPr lang="en-US" sz="2000" b="1" dirty="0">
              <a:solidFill>
                <a:schemeClr val="bg1"/>
              </a:solidFill>
              <a:latin typeface="Proxima Nova Extrabold" charset="0"/>
              <a:ea typeface="Proxima Nova Extrabold" charset="0"/>
              <a:cs typeface="Proxima Nova Extrabold" charset="0"/>
            </a:endParaRPr>
          </a:p>
          <a:p>
            <a:r>
              <a:rPr lang="en-US" sz="2800" dirty="0">
                <a:solidFill>
                  <a:schemeClr val="bg1"/>
                </a:solidFill>
                <a:latin typeface="Proxima Nova Light" charset="0"/>
                <a:ea typeface="Proxima Nova Light" charset="0"/>
                <a:cs typeface="Proxima Nova Light" charset="0"/>
              </a:rPr>
              <a:t> </a:t>
            </a:r>
          </a:p>
          <a:p>
            <a:r>
              <a:rPr lang="en-US" sz="2800" dirty="0">
                <a:solidFill>
                  <a:schemeClr val="bg1"/>
                </a:solidFill>
                <a:latin typeface="Proxima Nova Light" charset="0"/>
                <a:ea typeface="Proxima Nova Light" charset="0"/>
                <a:cs typeface="Proxima Nova Light" charset="0"/>
              </a:rPr>
              <a:t>$ </a:t>
            </a:r>
            <a:r>
              <a:rPr lang="en-US" sz="2800" dirty="0" err="1">
                <a:solidFill>
                  <a:schemeClr val="bg1"/>
                </a:solidFill>
                <a:latin typeface="Proxima Nova Light" charset="0"/>
                <a:ea typeface="Proxima Nova Light" charset="0"/>
                <a:cs typeface="Proxima Nova Light" charset="0"/>
              </a:rPr>
              <a:t>cf</a:t>
            </a:r>
            <a:r>
              <a:rPr lang="en-US" sz="2800" dirty="0">
                <a:solidFill>
                  <a:schemeClr val="bg1"/>
                </a:solidFill>
                <a:latin typeface="Proxima Nova Light" charset="0"/>
                <a:ea typeface="Proxima Nova Light" charset="0"/>
                <a:cs typeface="Proxima Nova Light" charset="0"/>
              </a:rPr>
              <a:t> push my-app --</a:t>
            </a:r>
            <a:r>
              <a:rPr lang="en-US" sz="2800" dirty="0" err="1">
                <a:solidFill>
                  <a:schemeClr val="bg1"/>
                </a:solidFill>
                <a:latin typeface="Proxima Nova Light" charset="0"/>
                <a:ea typeface="Proxima Nova Light" charset="0"/>
                <a:cs typeface="Proxima Nova Light" charset="0"/>
              </a:rPr>
              <a:t>docker</a:t>
            </a:r>
            <a:r>
              <a:rPr lang="en-US" sz="2800" dirty="0">
                <a:solidFill>
                  <a:schemeClr val="bg1"/>
                </a:solidFill>
                <a:latin typeface="Proxima Nova Light" charset="0"/>
                <a:ea typeface="Proxima Nova Light" charset="0"/>
                <a:cs typeface="Proxima Nova Light" charset="0"/>
              </a:rPr>
              <a:t>-image pivotal/my-image</a:t>
            </a:r>
          </a:p>
        </p:txBody>
      </p:sp>
    </p:spTree>
    <p:extLst>
      <p:ext uri="{BB962C8B-B14F-4D97-AF65-F5344CB8AC3E}">
        <p14:creationId xmlns:p14="http://schemas.microsoft.com/office/powerpoint/2010/main" val="2076845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p:nvPr/>
        </p:nvSpPr>
        <p:spPr>
          <a:xfrm>
            <a:off x="637954" y="1297173"/>
            <a:ext cx="5741580" cy="143539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3600" b="1" dirty="0">
                <a:solidFill>
                  <a:schemeClr val="accent2"/>
                </a:solidFill>
                <a:latin typeface="Proxima Nova Rg" panose="02000506030000020004" pitchFamily="2" charset="0"/>
                <a:ea typeface="Proxima Nova"/>
                <a:cs typeface="Proxima Nova"/>
                <a:sym typeface="Proxima Nova"/>
              </a:rPr>
              <a:t>Goal of this boot camp.</a:t>
            </a:r>
          </a:p>
        </p:txBody>
      </p:sp>
      <p:sp>
        <p:nvSpPr>
          <p:cNvPr id="39" name="Shape 39"/>
          <p:cNvSpPr txBox="1"/>
          <p:nvPr/>
        </p:nvSpPr>
        <p:spPr>
          <a:xfrm>
            <a:off x="637954" y="2477386"/>
            <a:ext cx="7315200" cy="114831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dirty="0">
                <a:solidFill>
                  <a:schemeClr val="lt1"/>
                </a:solidFill>
                <a:latin typeface="Proxima Nova Rg" panose="02000506030000020004" pitchFamily="2" charset="0"/>
                <a:ea typeface="Proxima Nova"/>
                <a:cs typeface="Proxima Nova"/>
                <a:sym typeface="Proxima Nova"/>
              </a:rPr>
              <a:t>Introduce you to practices, platforms and tools for building modern </a:t>
            </a:r>
            <a:r>
              <a:rPr lang="en-US" sz="2400" dirty="0" smtClean="0">
                <a:solidFill>
                  <a:schemeClr val="lt1"/>
                </a:solidFill>
                <a:latin typeface="Proxima Nova Rg" panose="02000506030000020004" pitchFamily="2" charset="0"/>
                <a:ea typeface="Proxima Nova"/>
                <a:cs typeface="Proxima Nova"/>
                <a:sym typeface="Proxima Nova"/>
              </a:rPr>
              <a:t>Java </a:t>
            </a:r>
            <a:r>
              <a:rPr lang="en-US" sz="2400" dirty="0">
                <a:solidFill>
                  <a:schemeClr val="lt1"/>
                </a:solidFill>
                <a:latin typeface="Proxima Nova Rg" panose="02000506030000020004" pitchFamily="2" charset="0"/>
                <a:ea typeface="Proxima Nova"/>
                <a:cs typeface="Proxima Nova"/>
                <a:sym typeface="Proxima Nova"/>
              </a:rPr>
              <a:t>applications.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9594" y="1784482"/>
            <a:ext cx="7644809" cy="3201907"/>
          </a:xfrm>
          <a:prstGeom prst="rect">
            <a:avLst/>
          </a:prstGeom>
        </p:spPr>
      </p:pic>
      <p:sp>
        <p:nvSpPr>
          <p:cNvPr id="3" name="TextBox 2"/>
          <p:cNvSpPr txBox="1"/>
          <p:nvPr/>
        </p:nvSpPr>
        <p:spPr>
          <a:xfrm>
            <a:off x="127591" y="606056"/>
            <a:ext cx="8888817" cy="446567"/>
          </a:xfrm>
          <a:prstGeom prst="rect">
            <a:avLst/>
          </a:prstGeom>
          <a:noFill/>
        </p:spPr>
        <p:txBody>
          <a:bodyPr wrap="square" rtlCol="0" anchor="ctr">
            <a:noAutofit/>
          </a:bodyPr>
          <a:lstStyle/>
          <a:p>
            <a:pPr algn="ctr"/>
            <a:r>
              <a:rPr lang="en-US" sz="2800" b="1" dirty="0" err="1">
                <a:solidFill>
                  <a:schemeClr val="bg1"/>
                </a:solidFill>
                <a:latin typeface="Proxima Nova Rg" panose="02000506030000020004" pitchFamily="2" charset="0"/>
                <a:ea typeface="Proxima Nova" charset="0"/>
                <a:cs typeface="Proxima Nova" charset="0"/>
              </a:rPr>
              <a:t>Buildpacks</a:t>
            </a:r>
            <a:r>
              <a:rPr lang="en-US" sz="2800" b="1" dirty="0">
                <a:solidFill>
                  <a:schemeClr val="bg1"/>
                </a:solidFill>
                <a:latin typeface="Proxima Nova Rg" panose="02000506030000020004" pitchFamily="2" charset="0"/>
                <a:ea typeface="Proxima Nova" charset="0"/>
                <a:cs typeface="Proxima Nova" charset="0"/>
              </a:rPr>
              <a:t> are language-aware</a:t>
            </a:r>
          </a:p>
        </p:txBody>
      </p:sp>
    </p:spTree>
    <p:extLst>
      <p:ext uri="{BB962C8B-B14F-4D97-AF65-F5344CB8AC3E}">
        <p14:creationId xmlns:p14="http://schemas.microsoft.com/office/powerpoint/2010/main" val="849901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2893" y="467833"/>
            <a:ext cx="2892056" cy="4338083"/>
          </a:xfrm>
          <a:prstGeom prst="rect">
            <a:avLst/>
          </a:prstGeom>
          <a:noFill/>
        </p:spPr>
        <p:txBody>
          <a:bodyPr wrap="square" rtlCol="0" anchor="ctr">
            <a:noAutofit/>
          </a:bodyPr>
          <a:lstStyle/>
          <a:p>
            <a:r>
              <a:rPr lang="en-US" sz="2400" dirty="0">
                <a:solidFill>
                  <a:schemeClr val="bg1"/>
                </a:solidFill>
                <a:latin typeface="Proxima Nova Light" charset="0"/>
                <a:ea typeface="Proxima Nova Light" charset="0"/>
                <a:cs typeface="Proxima Nova Light" charset="0"/>
              </a:rPr>
              <a:t>Deploy source code that </a:t>
            </a:r>
            <a:r>
              <a:rPr lang="en-US" sz="2400" i="1" dirty="0">
                <a:solidFill>
                  <a:schemeClr val="bg1"/>
                </a:solidFill>
                <a:latin typeface="Proxima Nova Light" charset="0"/>
                <a:ea typeface="Proxima Nova Light" charset="0"/>
                <a:cs typeface="Proxima Nova Light" charset="0"/>
              </a:rPr>
              <a:t>the platform </a:t>
            </a:r>
            <a:r>
              <a:rPr lang="en-US" sz="2400" dirty="0">
                <a:solidFill>
                  <a:schemeClr val="bg1"/>
                </a:solidFill>
                <a:latin typeface="Proxima Nova Light" charset="0"/>
                <a:ea typeface="Proxima Nova Light" charset="0"/>
                <a:cs typeface="Proxima Nova Light" charset="0"/>
              </a:rPr>
              <a:t>containerizes for you</a:t>
            </a:r>
          </a:p>
          <a:p>
            <a:endParaRPr lang="en-US" sz="2400" dirty="0">
              <a:solidFill>
                <a:schemeClr val="bg1"/>
              </a:solidFill>
              <a:latin typeface="Proxima Nova Light" charset="0"/>
              <a:ea typeface="Proxima Nova Light" charset="0"/>
              <a:cs typeface="Proxima Nova Light" charset="0"/>
            </a:endParaRPr>
          </a:p>
          <a:p>
            <a:r>
              <a:rPr lang="en-US" sz="3200" b="1" dirty="0">
                <a:solidFill>
                  <a:schemeClr val="bg1"/>
                </a:solidFill>
                <a:latin typeface="Proxima Nova Extrabold" charset="0"/>
                <a:ea typeface="Proxima Nova Extrabold" charset="0"/>
                <a:cs typeface="Proxima Nova Extrabold" charset="0"/>
              </a:rPr>
              <a:t>or</a:t>
            </a:r>
            <a:endParaRPr lang="en-US" sz="2400" b="1" dirty="0">
              <a:solidFill>
                <a:schemeClr val="bg1"/>
              </a:solidFill>
              <a:latin typeface="Proxima Nova Extrabold" charset="0"/>
              <a:ea typeface="Proxima Nova Extrabold" charset="0"/>
              <a:cs typeface="Proxima Nova Extrabold" charset="0"/>
            </a:endParaRPr>
          </a:p>
          <a:p>
            <a:endParaRPr lang="en-US" sz="2400" dirty="0">
              <a:solidFill>
                <a:schemeClr val="bg1"/>
              </a:solidFill>
              <a:latin typeface="Proxima Nova Light" charset="0"/>
              <a:ea typeface="Proxima Nova Light" charset="0"/>
              <a:cs typeface="Proxima Nova Light" charset="0"/>
            </a:endParaRPr>
          </a:p>
          <a:p>
            <a:r>
              <a:rPr lang="en-US" sz="2400" dirty="0">
                <a:solidFill>
                  <a:schemeClr val="bg1"/>
                </a:solidFill>
                <a:latin typeface="Proxima Nova Light" charset="0"/>
                <a:ea typeface="Proxima Nova Light" charset="0"/>
                <a:cs typeface="Proxima Nova Light" charset="0"/>
              </a:rPr>
              <a:t>Deploy container images that </a:t>
            </a:r>
            <a:r>
              <a:rPr lang="en-US" sz="2400" i="1" dirty="0">
                <a:solidFill>
                  <a:schemeClr val="bg1"/>
                </a:solidFill>
                <a:latin typeface="Proxima Nova Light" charset="0"/>
                <a:ea typeface="Proxima Nova Light" charset="0"/>
                <a:cs typeface="Proxima Nova Light" charset="0"/>
              </a:rPr>
              <a:t>you</a:t>
            </a:r>
            <a:r>
              <a:rPr lang="en-US" sz="2400" dirty="0">
                <a:solidFill>
                  <a:schemeClr val="bg1"/>
                </a:solidFill>
                <a:latin typeface="Proxima Nova Light" charset="0"/>
                <a:ea typeface="Proxima Nova Light" charset="0"/>
                <a:cs typeface="Proxima Nova Light" charset="0"/>
              </a:rPr>
              <a:t> build yourself</a:t>
            </a:r>
          </a:p>
        </p:txBody>
      </p:sp>
    </p:spTree>
    <p:extLst>
      <p:ext uri="{BB962C8B-B14F-4D97-AF65-F5344CB8AC3E}">
        <p14:creationId xmlns:p14="http://schemas.microsoft.com/office/powerpoint/2010/main" val="137919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2893" y="467833"/>
            <a:ext cx="2892056" cy="4338083"/>
          </a:xfrm>
          <a:prstGeom prst="rect">
            <a:avLst/>
          </a:prstGeom>
          <a:noFill/>
        </p:spPr>
        <p:txBody>
          <a:bodyPr wrap="square" rtlCol="0" anchor="ctr">
            <a:noAutofit/>
          </a:bodyPr>
          <a:lstStyle/>
          <a:p>
            <a:r>
              <a:rPr lang="en-US" sz="2400" dirty="0">
                <a:solidFill>
                  <a:schemeClr val="bg1"/>
                </a:solidFill>
                <a:latin typeface="Proxima Nova Light" charset="0"/>
                <a:ea typeface="Proxima Nova Light" charset="0"/>
                <a:cs typeface="Proxima Nova Light" charset="0"/>
              </a:rPr>
              <a:t>Deploy source code that </a:t>
            </a:r>
            <a:r>
              <a:rPr lang="en-US" sz="2400" i="1" dirty="0">
                <a:solidFill>
                  <a:schemeClr val="bg1"/>
                </a:solidFill>
                <a:latin typeface="Proxima Nova Light" charset="0"/>
                <a:ea typeface="Proxima Nova Light" charset="0"/>
                <a:cs typeface="Proxima Nova Light" charset="0"/>
              </a:rPr>
              <a:t>the platform</a:t>
            </a:r>
            <a:r>
              <a:rPr lang="en-US" sz="2400" dirty="0">
                <a:solidFill>
                  <a:schemeClr val="bg1"/>
                </a:solidFill>
                <a:latin typeface="Proxima Nova Light" charset="0"/>
                <a:ea typeface="Proxima Nova Light" charset="0"/>
                <a:cs typeface="Proxima Nova Light" charset="0"/>
              </a:rPr>
              <a:t> containerizes for you</a:t>
            </a:r>
          </a:p>
          <a:p>
            <a:endParaRPr lang="en-US" sz="2400" dirty="0">
              <a:solidFill>
                <a:schemeClr val="bg1"/>
              </a:solidFill>
              <a:latin typeface="Proxima Nova Light" charset="0"/>
              <a:ea typeface="Proxima Nova Light" charset="0"/>
              <a:cs typeface="Proxima Nova Light" charset="0"/>
            </a:endParaRPr>
          </a:p>
          <a:p>
            <a:r>
              <a:rPr lang="en-US" sz="3200" b="1" dirty="0">
                <a:solidFill>
                  <a:srgbClr val="4D6F88"/>
                </a:solidFill>
                <a:latin typeface="Proxima Nova Extrabold" charset="0"/>
                <a:ea typeface="Proxima Nova Extrabold" charset="0"/>
                <a:cs typeface="Proxima Nova Extrabold" charset="0"/>
              </a:rPr>
              <a:t>or</a:t>
            </a:r>
            <a:endParaRPr lang="en-US" sz="2400" b="1" dirty="0">
              <a:solidFill>
                <a:srgbClr val="4D6F88"/>
              </a:solidFill>
              <a:latin typeface="Proxima Nova Extrabold" charset="0"/>
              <a:ea typeface="Proxima Nova Extrabold" charset="0"/>
              <a:cs typeface="Proxima Nova Extrabold" charset="0"/>
            </a:endParaRPr>
          </a:p>
          <a:p>
            <a:endParaRPr lang="en-US" sz="2400" dirty="0">
              <a:solidFill>
                <a:srgbClr val="4D6F88"/>
              </a:solidFill>
              <a:latin typeface="Proxima Nova Light" charset="0"/>
              <a:ea typeface="Proxima Nova Light" charset="0"/>
              <a:cs typeface="Proxima Nova Light" charset="0"/>
            </a:endParaRPr>
          </a:p>
          <a:p>
            <a:r>
              <a:rPr lang="en-US" sz="2400" dirty="0">
                <a:solidFill>
                  <a:srgbClr val="4D6F88"/>
                </a:solidFill>
                <a:latin typeface="Proxima Nova Light" charset="0"/>
                <a:ea typeface="Proxima Nova Light" charset="0"/>
                <a:cs typeface="Proxima Nova Light" charset="0"/>
              </a:rPr>
              <a:t>Deploy container images that </a:t>
            </a:r>
            <a:r>
              <a:rPr lang="en-US" sz="2400" i="1" dirty="0">
                <a:solidFill>
                  <a:srgbClr val="4D6F88"/>
                </a:solidFill>
                <a:latin typeface="Proxima Nova Light" charset="0"/>
                <a:ea typeface="Proxima Nova Light" charset="0"/>
                <a:cs typeface="Proxima Nova Light" charset="0"/>
              </a:rPr>
              <a:t>you</a:t>
            </a:r>
            <a:r>
              <a:rPr lang="en-US" sz="2400" dirty="0">
                <a:solidFill>
                  <a:srgbClr val="4D6F88"/>
                </a:solidFill>
                <a:latin typeface="Proxima Nova Light" charset="0"/>
                <a:ea typeface="Proxima Nova Light" charset="0"/>
                <a:cs typeface="Proxima Nova Light" charset="0"/>
              </a:rPr>
              <a:t> build yourself</a:t>
            </a:r>
          </a:p>
        </p:txBody>
      </p:sp>
      <p:sp>
        <p:nvSpPr>
          <p:cNvPr id="3" name="Rectangle 2"/>
          <p:cNvSpPr/>
          <p:nvPr/>
        </p:nvSpPr>
        <p:spPr>
          <a:xfrm>
            <a:off x="4112186" y="808068"/>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a:latin typeface="Calibri" charset="0"/>
                <a:ea typeface="Calibri" charset="0"/>
                <a:cs typeface="Calibri" charset="0"/>
              </a:rPr>
              <a:t>push source code</a:t>
            </a:r>
          </a:p>
        </p:txBody>
      </p:sp>
      <p:sp>
        <p:nvSpPr>
          <p:cNvPr id="4" name="TextBox 3"/>
          <p:cNvSpPr txBox="1"/>
          <p:nvPr/>
        </p:nvSpPr>
        <p:spPr>
          <a:xfrm>
            <a:off x="4112187" y="808069"/>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sp>
        <p:nvSpPr>
          <p:cNvPr id="5" name="Rectangle 4"/>
          <p:cNvSpPr/>
          <p:nvPr/>
        </p:nvSpPr>
        <p:spPr>
          <a:xfrm>
            <a:off x="5713226" y="478459"/>
            <a:ext cx="2952309" cy="4146699"/>
          </a:xfrm>
          <a:prstGeom prst="rect">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200" dirty="0">
              <a:latin typeface="Calibri" charset="0"/>
              <a:ea typeface="Calibri" charset="0"/>
              <a:cs typeface="Calibri" charset="0"/>
            </a:endParaRPr>
          </a:p>
        </p:txBody>
      </p:sp>
      <p:sp>
        <p:nvSpPr>
          <p:cNvPr id="6" name="TextBox 5"/>
          <p:cNvSpPr txBox="1"/>
          <p:nvPr/>
        </p:nvSpPr>
        <p:spPr>
          <a:xfrm>
            <a:off x="5713227" y="478460"/>
            <a:ext cx="1214350" cy="202018"/>
          </a:xfrm>
          <a:prstGeom prst="rect">
            <a:avLst/>
          </a:prstGeom>
          <a:noFill/>
        </p:spPr>
        <p:txBody>
          <a:bodyPr wrap="square" rtlCol="0" anchor="ctr">
            <a:noAutofit/>
          </a:bodyPr>
          <a:lstStyle/>
          <a:p>
            <a:pPr algn="ctr"/>
            <a:r>
              <a:rPr lang="en-US" sz="1200" dirty="0">
                <a:solidFill>
                  <a:schemeClr val="accent2">
                    <a:lumMod val="20000"/>
                    <a:lumOff val="80000"/>
                  </a:schemeClr>
                </a:solidFill>
                <a:latin typeface="Proxima Nova Light" charset="0"/>
                <a:ea typeface="Proxima Nova Light" charset="0"/>
                <a:cs typeface="Proxima Nova Light" charset="0"/>
              </a:rPr>
              <a:t>Cloud Foundry</a:t>
            </a:r>
          </a:p>
        </p:txBody>
      </p:sp>
      <p:sp>
        <p:nvSpPr>
          <p:cNvPr id="7" name="Rectangle 6"/>
          <p:cNvSpPr/>
          <p:nvPr/>
        </p:nvSpPr>
        <p:spPr>
          <a:xfrm>
            <a:off x="5850144" y="808068"/>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Cloud Controller triggers staging</a:t>
            </a:r>
          </a:p>
        </p:txBody>
      </p:sp>
      <p:sp>
        <p:nvSpPr>
          <p:cNvPr id="8" name="Rectangle 7"/>
          <p:cNvSpPr/>
          <p:nvPr/>
        </p:nvSpPr>
        <p:spPr>
          <a:xfrm>
            <a:off x="7306151" y="808068"/>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a:t>
            </a:r>
            <a:r>
              <a:rPr lang="en-US" sz="1200">
                <a:latin typeface="Calibri" charset="0"/>
                <a:ea typeface="Calibri" charset="0"/>
                <a:cs typeface="Calibri" charset="0"/>
              </a:rPr>
              <a:t>creates container</a:t>
            </a:r>
            <a:endParaRPr lang="en-US" sz="1200" dirty="0">
              <a:latin typeface="Calibri" charset="0"/>
              <a:ea typeface="Calibri" charset="0"/>
              <a:cs typeface="Calibri" charset="0"/>
            </a:endParaRPr>
          </a:p>
        </p:txBody>
      </p:sp>
      <p:sp>
        <p:nvSpPr>
          <p:cNvPr id="9" name="Rectangle 8"/>
          <p:cNvSpPr/>
          <p:nvPr/>
        </p:nvSpPr>
        <p:spPr>
          <a:xfrm>
            <a:off x="7306151" y="1754364"/>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latin typeface="Calibri" charset="0"/>
                <a:ea typeface="Calibri" charset="0"/>
                <a:cs typeface="Calibri" charset="0"/>
              </a:rPr>
              <a:t>Diego mounts root file system</a:t>
            </a:r>
            <a:endParaRPr lang="en-US" sz="1200" dirty="0">
              <a:latin typeface="Calibri" charset="0"/>
              <a:ea typeface="Calibri" charset="0"/>
              <a:cs typeface="Calibri" charset="0"/>
            </a:endParaRPr>
          </a:p>
        </p:txBody>
      </p:sp>
      <p:sp>
        <p:nvSpPr>
          <p:cNvPr id="10" name="Rectangle 9"/>
          <p:cNvSpPr/>
          <p:nvPr/>
        </p:nvSpPr>
        <p:spPr>
          <a:xfrm>
            <a:off x="5850143" y="1754364"/>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lays down </a:t>
            </a:r>
            <a:r>
              <a:rPr lang="en-US" sz="1200" dirty="0" err="1">
                <a:latin typeface="Calibri" charset="0"/>
                <a:ea typeface="Calibri" charset="0"/>
                <a:cs typeface="Calibri" charset="0"/>
              </a:rPr>
              <a:t>buildpack</a:t>
            </a:r>
            <a:r>
              <a:rPr lang="en-US" sz="1200" dirty="0">
                <a:latin typeface="Calibri" charset="0"/>
                <a:ea typeface="Calibri" charset="0"/>
                <a:cs typeface="Calibri" charset="0"/>
              </a:rPr>
              <a:t>, source code</a:t>
            </a:r>
          </a:p>
        </p:txBody>
      </p:sp>
      <p:sp>
        <p:nvSpPr>
          <p:cNvPr id="11" name="Rectangle 10"/>
          <p:cNvSpPr/>
          <p:nvPr/>
        </p:nvSpPr>
        <p:spPr>
          <a:xfrm>
            <a:off x="5850142" y="2700660"/>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builds and </a:t>
            </a:r>
            <a:r>
              <a:rPr lang="en-US" sz="1200">
                <a:latin typeface="Calibri" charset="0"/>
                <a:ea typeface="Calibri" charset="0"/>
                <a:cs typeface="Calibri" charset="0"/>
              </a:rPr>
              <a:t>uploads droplet</a:t>
            </a:r>
            <a:endParaRPr lang="en-US" sz="1200" dirty="0">
              <a:latin typeface="Calibri" charset="0"/>
              <a:ea typeface="Calibri" charset="0"/>
              <a:cs typeface="Calibri" charset="0"/>
            </a:endParaRPr>
          </a:p>
        </p:txBody>
      </p:sp>
      <p:sp>
        <p:nvSpPr>
          <p:cNvPr id="12" name="Rectangle 11"/>
          <p:cNvSpPr/>
          <p:nvPr/>
        </p:nvSpPr>
        <p:spPr>
          <a:xfrm>
            <a:off x="7306150" y="2700660"/>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schedules containers onto Cells</a:t>
            </a:r>
          </a:p>
        </p:txBody>
      </p:sp>
      <p:sp>
        <p:nvSpPr>
          <p:cNvPr id="13" name="Rectangle 12"/>
          <p:cNvSpPr/>
          <p:nvPr/>
        </p:nvSpPr>
        <p:spPr>
          <a:xfrm>
            <a:off x="7306149" y="3684174"/>
            <a:ext cx="1214351" cy="659219"/>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Running app!</a:t>
            </a:r>
          </a:p>
        </p:txBody>
      </p:sp>
      <p:cxnSp>
        <p:nvCxnSpPr>
          <p:cNvPr id="15" name="Straight Arrow Connector 14"/>
          <p:cNvCxnSpPr>
            <a:stCxn id="3" idx="3"/>
            <a:endCxn id="7" idx="1"/>
          </p:cNvCxnSpPr>
          <p:nvPr/>
        </p:nvCxnSpPr>
        <p:spPr>
          <a:xfrm>
            <a:off x="5326537" y="1137678"/>
            <a:ext cx="523607" cy="0"/>
          </a:xfrm>
          <a:prstGeom prst="straightConnector1">
            <a:avLst/>
          </a:prstGeom>
          <a:ln w="19050">
            <a:solidFill>
              <a:schemeClr val="bg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7" idx="3"/>
            <a:endCxn id="8" idx="1"/>
          </p:cNvCxnSpPr>
          <p:nvPr/>
        </p:nvCxnSpPr>
        <p:spPr>
          <a:xfrm>
            <a:off x="7064495" y="1137678"/>
            <a:ext cx="241656" cy="0"/>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8" idx="2"/>
            <a:endCxn id="9" idx="0"/>
          </p:cNvCxnSpPr>
          <p:nvPr/>
        </p:nvCxnSpPr>
        <p:spPr>
          <a:xfrm>
            <a:off x="7913327" y="1467287"/>
            <a:ext cx="0" cy="28707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endCxn id="10" idx="3"/>
          </p:cNvCxnSpPr>
          <p:nvPr/>
        </p:nvCxnSpPr>
        <p:spPr>
          <a:xfrm flipH="1">
            <a:off x="7064494" y="2083973"/>
            <a:ext cx="241655" cy="1"/>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0" idx="2"/>
            <a:endCxn id="11" idx="0"/>
          </p:cNvCxnSpPr>
          <p:nvPr/>
        </p:nvCxnSpPr>
        <p:spPr>
          <a:xfrm flipH="1">
            <a:off x="6457318" y="2413583"/>
            <a:ext cx="1" cy="28707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1" idx="3"/>
            <a:endCxn id="12" idx="1"/>
          </p:cNvCxnSpPr>
          <p:nvPr/>
        </p:nvCxnSpPr>
        <p:spPr>
          <a:xfrm>
            <a:off x="7064493" y="3030270"/>
            <a:ext cx="241657" cy="0"/>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13" idx="0"/>
          </p:cNvCxnSpPr>
          <p:nvPr/>
        </p:nvCxnSpPr>
        <p:spPr>
          <a:xfrm>
            <a:off x="7913324" y="3359879"/>
            <a:ext cx="1" cy="324295"/>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3468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2893" y="467833"/>
            <a:ext cx="2892056" cy="4338083"/>
          </a:xfrm>
          <a:prstGeom prst="rect">
            <a:avLst/>
          </a:prstGeom>
          <a:noFill/>
        </p:spPr>
        <p:txBody>
          <a:bodyPr wrap="square" rtlCol="0" anchor="ctr">
            <a:noAutofit/>
          </a:bodyPr>
          <a:lstStyle/>
          <a:p>
            <a:r>
              <a:rPr lang="en-US" sz="2400" dirty="0">
                <a:solidFill>
                  <a:srgbClr val="4D6F88"/>
                </a:solidFill>
                <a:latin typeface="Proxima Nova Light" charset="0"/>
                <a:ea typeface="Proxima Nova Light" charset="0"/>
                <a:cs typeface="Proxima Nova Light" charset="0"/>
              </a:rPr>
              <a:t>Deploy source code that </a:t>
            </a:r>
            <a:r>
              <a:rPr lang="en-US" sz="2400" i="1" dirty="0">
                <a:solidFill>
                  <a:srgbClr val="4D6F88"/>
                </a:solidFill>
                <a:latin typeface="Proxima Nova Light" charset="0"/>
                <a:ea typeface="Proxima Nova Light" charset="0"/>
                <a:cs typeface="Proxima Nova Light" charset="0"/>
              </a:rPr>
              <a:t>the platform </a:t>
            </a:r>
            <a:r>
              <a:rPr lang="en-US" sz="2400" dirty="0">
                <a:solidFill>
                  <a:srgbClr val="4D6F88"/>
                </a:solidFill>
                <a:latin typeface="Proxima Nova Light" charset="0"/>
                <a:ea typeface="Proxima Nova Light" charset="0"/>
                <a:cs typeface="Proxima Nova Light" charset="0"/>
              </a:rPr>
              <a:t>containerizes for you</a:t>
            </a:r>
          </a:p>
          <a:p>
            <a:endParaRPr lang="en-US" sz="2400" dirty="0">
              <a:solidFill>
                <a:srgbClr val="4D6F88"/>
              </a:solidFill>
              <a:latin typeface="Proxima Nova Light" charset="0"/>
              <a:ea typeface="Proxima Nova Light" charset="0"/>
              <a:cs typeface="Proxima Nova Light" charset="0"/>
            </a:endParaRPr>
          </a:p>
          <a:p>
            <a:r>
              <a:rPr lang="en-US" sz="3200" b="1" dirty="0">
                <a:solidFill>
                  <a:srgbClr val="4D6F88"/>
                </a:solidFill>
                <a:latin typeface="Proxima Nova Extrabold" charset="0"/>
                <a:ea typeface="Proxima Nova Extrabold" charset="0"/>
                <a:cs typeface="Proxima Nova Extrabold" charset="0"/>
              </a:rPr>
              <a:t>or</a:t>
            </a:r>
            <a:endParaRPr lang="en-US" sz="2400" b="1" dirty="0">
              <a:solidFill>
                <a:srgbClr val="4D6F88"/>
              </a:solidFill>
              <a:latin typeface="Proxima Nova Extrabold" charset="0"/>
              <a:ea typeface="Proxima Nova Extrabold" charset="0"/>
              <a:cs typeface="Proxima Nova Extrabold" charset="0"/>
            </a:endParaRPr>
          </a:p>
          <a:p>
            <a:endParaRPr lang="en-US" sz="2400" dirty="0">
              <a:solidFill>
                <a:srgbClr val="4D6F88"/>
              </a:solidFill>
              <a:latin typeface="Proxima Nova Light" charset="0"/>
              <a:ea typeface="Proxima Nova Light" charset="0"/>
              <a:cs typeface="Proxima Nova Light" charset="0"/>
            </a:endParaRPr>
          </a:p>
          <a:p>
            <a:r>
              <a:rPr lang="en-US" sz="2400" dirty="0">
                <a:solidFill>
                  <a:schemeClr val="bg1"/>
                </a:solidFill>
                <a:latin typeface="Proxima Nova Light" charset="0"/>
                <a:ea typeface="Proxima Nova Light" charset="0"/>
                <a:cs typeface="Proxima Nova Light" charset="0"/>
              </a:rPr>
              <a:t>Deploy container images that </a:t>
            </a:r>
            <a:r>
              <a:rPr lang="en-US" sz="2400" i="1" dirty="0">
                <a:solidFill>
                  <a:schemeClr val="bg1"/>
                </a:solidFill>
                <a:latin typeface="Proxima Nova Light" charset="0"/>
                <a:ea typeface="Proxima Nova Light" charset="0"/>
                <a:cs typeface="Proxima Nova Light" charset="0"/>
              </a:rPr>
              <a:t>you</a:t>
            </a:r>
            <a:r>
              <a:rPr lang="en-US" sz="2400" dirty="0">
                <a:solidFill>
                  <a:schemeClr val="bg1"/>
                </a:solidFill>
                <a:latin typeface="Proxima Nova Light" charset="0"/>
                <a:ea typeface="Proxima Nova Light" charset="0"/>
                <a:cs typeface="Proxima Nova Light" charset="0"/>
              </a:rPr>
              <a:t> build yourself</a:t>
            </a:r>
          </a:p>
        </p:txBody>
      </p:sp>
      <p:sp>
        <p:nvSpPr>
          <p:cNvPr id="3" name="Rectangle 2"/>
          <p:cNvSpPr/>
          <p:nvPr/>
        </p:nvSpPr>
        <p:spPr>
          <a:xfrm>
            <a:off x="4112186" y="808068"/>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a:latin typeface="Calibri" charset="0"/>
                <a:ea typeface="Calibri" charset="0"/>
                <a:cs typeface="Calibri" charset="0"/>
              </a:rPr>
              <a:t>Push Docker image</a:t>
            </a:r>
          </a:p>
        </p:txBody>
      </p:sp>
      <p:sp>
        <p:nvSpPr>
          <p:cNvPr id="4" name="TextBox 3"/>
          <p:cNvSpPr txBox="1"/>
          <p:nvPr/>
        </p:nvSpPr>
        <p:spPr>
          <a:xfrm>
            <a:off x="4112187" y="808069"/>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sp>
        <p:nvSpPr>
          <p:cNvPr id="5" name="Rectangle 4"/>
          <p:cNvSpPr/>
          <p:nvPr/>
        </p:nvSpPr>
        <p:spPr>
          <a:xfrm>
            <a:off x="5713226" y="478459"/>
            <a:ext cx="2952309" cy="4146699"/>
          </a:xfrm>
          <a:prstGeom prst="rect">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200" dirty="0">
              <a:latin typeface="Calibri" charset="0"/>
              <a:ea typeface="Calibri" charset="0"/>
              <a:cs typeface="Calibri" charset="0"/>
            </a:endParaRPr>
          </a:p>
        </p:txBody>
      </p:sp>
      <p:sp>
        <p:nvSpPr>
          <p:cNvPr id="6" name="TextBox 5"/>
          <p:cNvSpPr txBox="1"/>
          <p:nvPr/>
        </p:nvSpPr>
        <p:spPr>
          <a:xfrm>
            <a:off x="5713227" y="478460"/>
            <a:ext cx="1214350" cy="202018"/>
          </a:xfrm>
          <a:prstGeom prst="rect">
            <a:avLst/>
          </a:prstGeom>
          <a:noFill/>
        </p:spPr>
        <p:txBody>
          <a:bodyPr wrap="square" rtlCol="0" anchor="ctr">
            <a:noAutofit/>
          </a:bodyPr>
          <a:lstStyle/>
          <a:p>
            <a:pPr algn="ctr"/>
            <a:r>
              <a:rPr lang="en-US" sz="1200" dirty="0">
                <a:solidFill>
                  <a:schemeClr val="accent2">
                    <a:lumMod val="20000"/>
                    <a:lumOff val="80000"/>
                  </a:schemeClr>
                </a:solidFill>
                <a:latin typeface="Proxima Nova Light" charset="0"/>
                <a:ea typeface="Proxima Nova Light" charset="0"/>
                <a:cs typeface="Proxima Nova Light" charset="0"/>
              </a:rPr>
              <a:t>Cloud Foundry</a:t>
            </a:r>
          </a:p>
        </p:txBody>
      </p:sp>
      <p:sp>
        <p:nvSpPr>
          <p:cNvPr id="7" name="Rectangle 6"/>
          <p:cNvSpPr/>
          <p:nvPr/>
        </p:nvSpPr>
        <p:spPr>
          <a:xfrm>
            <a:off x="5850144" y="808068"/>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Cloud Controller triggers staging</a:t>
            </a:r>
          </a:p>
        </p:txBody>
      </p:sp>
      <p:sp>
        <p:nvSpPr>
          <p:cNvPr id="8" name="Rectangle 7"/>
          <p:cNvSpPr/>
          <p:nvPr/>
        </p:nvSpPr>
        <p:spPr>
          <a:xfrm>
            <a:off x="7306151" y="808068"/>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spins up container to get metadata</a:t>
            </a:r>
          </a:p>
        </p:txBody>
      </p:sp>
      <p:sp>
        <p:nvSpPr>
          <p:cNvPr id="9" name="Rectangle 8"/>
          <p:cNvSpPr/>
          <p:nvPr/>
        </p:nvSpPr>
        <p:spPr>
          <a:xfrm>
            <a:off x="7306151" y="1754364"/>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Cloud Controller stores metadata</a:t>
            </a:r>
          </a:p>
        </p:txBody>
      </p:sp>
      <p:sp>
        <p:nvSpPr>
          <p:cNvPr id="10" name="Rectangle 9"/>
          <p:cNvSpPr/>
          <p:nvPr/>
        </p:nvSpPr>
        <p:spPr>
          <a:xfrm>
            <a:off x="5850143" y="1754364"/>
            <a:ext cx="1214351" cy="659219"/>
          </a:xfrm>
          <a:prstGeom prst="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Diego schedules container onto Cells</a:t>
            </a:r>
          </a:p>
        </p:txBody>
      </p:sp>
      <p:sp>
        <p:nvSpPr>
          <p:cNvPr id="11" name="Rectangle 10"/>
          <p:cNvSpPr/>
          <p:nvPr/>
        </p:nvSpPr>
        <p:spPr>
          <a:xfrm>
            <a:off x="5850142" y="2700660"/>
            <a:ext cx="1214351" cy="659219"/>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Calibri" charset="0"/>
                <a:ea typeface="Calibri" charset="0"/>
                <a:cs typeface="Calibri" charset="0"/>
              </a:rPr>
              <a:t>Running app!</a:t>
            </a:r>
          </a:p>
        </p:txBody>
      </p:sp>
      <p:cxnSp>
        <p:nvCxnSpPr>
          <p:cNvPr id="14" name="Straight Arrow Connector 13"/>
          <p:cNvCxnSpPr>
            <a:stCxn id="4" idx="3"/>
            <a:endCxn id="8" idx="1"/>
          </p:cNvCxnSpPr>
          <p:nvPr/>
        </p:nvCxnSpPr>
        <p:spPr>
          <a:xfrm>
            <a:off x="5326537" y="1137678"/>
            <a:ext cx="523607" cy="0"/>
          </a:xfrm>
          <a:prstGeom prst="straightConnector1">
            <a:avLst/>
          </a:prstGeom>
          <a:ln w="19050">
            <a:solidFill>
              <a:schemeClr val="bg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8" idx="3"/>
            <a:endCxn id="9" idx="1"/>
          </p:cNvCxnSpPr>
          <p:nvPr/>
        </p:nvCxnSpPr>
        <p:spPr>
          <a:xfrm>
            <a:off x="7064495" y="1137678"/>
            <a:ext cx="241656" cy="0"/>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9" idx="2"/>
            <a:endCxn id="10" idx="0"/>
          </p:cNvCxnSpPr>
          <p:nvPr/>
        </p:nvCxnSpPr>
        <p:spPr>
          <a:xfrm>
            <a:off x="7913327" y="1467287"/>
            <a:ext cx="0" cy="28707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endCxn id="11" idx="3"/>
          </p:cNvCxnSpPr>
          <p:nvPr/>
        </p:nvCxnSpPr>
        <p:spPr>
          <a:xfrm flipH="1">
            <a:off x="7064494" y="2083973"/>
            <a:ext cx="241655" cy="1"/>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1" idx="2"/>
          </p:cNvCxnSpPr>
          <p:nvPr/>
        </p:nvCxnSpPr>
        <p:spPr>
          <a:xfrm flipH="1">
            <a:off x="6457318" y="2413583"/>
            <a:ext cx="1" cy="28707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4112186" y="1653354"/>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a:latin typeface="Calibri" charset="0"/>
                <a:ea typeface="Calibri" charset="0"/>
                <a:cs typeface="Calibri" charset="0"/>
              </a:rPr>
              <a:t>Generate and upload image</a:t>
            </a:r>
          </a:p>
        </p:txBody>
      </p:sp>
      <p:sp>
        <p:nvSpPr>
          <p:cNvPr id="22" name="TextBox 21"/>
          <p:cNvSpPr txBox="1"/>
          <p:nvPr/>
        </p:nvSpPr>
        <p:spPr>
          <a:xfrm>
            <a:off x="4112187" y="1653355"/>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sp>
        <p:nvSpPr>
          <p:cNvPr id="23" name="Rectangle 22"/>
          <p:cNvSpPr/>
          <p:nvPr/>
        </p:nvSpPr>
        <p:spPr>
          <a:xfrm>
            <a:off x="4112186" y="2498640"/>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a:latin typeface="Calibri" charset="0"/>
                <a:ea typeface="Calibri" charset="0"/>
                <a:cs typeface="Calibri" charset="0"/>
              </a:rPr>
              <a:t>Create </a:t>
            </a:r>
            <a:r>
              <a:rPr lang="en-US" sz="1200" dirty="0" err="1">
                <a:latin typeface="Calibri" charset="0"/>
                <a:ea typeface="Calibri" charset="0"/>
                <a:cs typeface="Calibri" charset="0"/>
              </a:rPr>
              <a:t>Dockerfile</a:t>
            </a:r>
            <a:endParaRPr lang="en-US" sz="1200" dirty="0">
              <a:latin typeface="Calibri" charset="0"/>
              <a:ea typeface="Calibri" charset="0"/>
              <a:cs typeface="Calibri" charset="0"/>
            </a:endParaRPr>
          </a:p>
        </p:txBody>
      </p:sp>
      <p:sp>
        <p:nvSpPr>
          <p:cNvPr id="24" name="TextBox 23"/>
          <p:cNvSpPr txBox="1"/>
          <p:nvPr/>
        </p:nvSpPr>
        <p:spPr>
          <a:xfrm>
            <a:off x="4112187" y="2498641"/>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sp>
        <p:nvSpPr>
          <p:cNvPr id="25" name="Rectangle 24"/>
          <p:cNvSpPr/>
          <p:nvPr/>
        </p:nvSpPr>
        <p:spPr>
          <a:xfrm>
            <a:off x="4112186" y="3343926"/>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a:latin typeface="Calibri" charset="0"/>
                <a:ea typeface="Calibri" charset="0"/>
                <a:cs typeface="Calibri" charset="0"/>
              </a:rPr>
              <a:t>Identify base Docker image</a:t>
            </a:r>
          </a:p>
        </p:txBody>
      </p:sp>
      <p:sp>
        <p:nvSpPr>
          <p:cNvPr id="26" name="TextBox 25"/>
          <p:cNvSpPr txBox="1"/>
          <p:nvPr/>
        </p:nvSpPr>
        <p:spPr>
          <a:xfrm>
            <a:off x="4112187" y="3343927"/>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sp>
        <p:nvSpPr>
          <p:cNvPr id="27" name="Rectangle 26"/>
          <p:cNvSpPr/>
          <p:nvPr/>
        </p:nvSpPr>
        <p:spPr>
          <a:xfrm>
            <a:off x="4112186" y="4189212"/>
            <a:ext cx="1214351" cy="659219"/>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a:latin typeface="Calibri" charset="0"/>
                <a:ea typeface="Calibri" charset="0"/>
                <a:cs typeface="Calibri" charset="0"/>
              </a:rPr>
              <a:t>Package source code</a:t>
            </a:r>
            <a:endParaRPr lang="en-US" sz="1200" dirty="0">
              <a:latin typeface="Calibri" charset="0"/>
              <a:ea typeface="Calibri" charset="0"/>
              <a:cs typeface="Calibri" charset="0"/>
            </a:endParaRPr>
          </a:p>
        </p:txBody>
      </p:sp>
      <p:sp>
        <p:nvSpPr>
          <p:cNvPr id="28" name="TextBox 27"/>
          <p:cNvSpPr txBox="1"/>
          <p:nvPr/>
        </p:nvSpPr>
        <p:spPr>
          <a:xfrm>
            <a:off x="4112187" y="4189213"/>
            <a:ext cx="1214350" cy="202018"/>
          </a:xfrm>
          <a:prstGeom prst="rect">
            <a:avLst/>
          </a:prstGeom>
          <a:noFill/>
        </p:spPr>
        <p:txBody>
          <a:bodyPr wrap="square" rtlCol="0" anchor="ctr">
            <a:noAutofit/>
          </a:bodyPr>
          <a:lstStyle/>
          <a:p>
            <a:pPr algn="ctr"/>
            <a:r>
              <a:rPr lang="en-US" sz="1200">
                <a:solidFill>
                  <a:schemeClr val="accent3">
                    <a:lumMod val="20000"/>
                    <a:lumOff val="80000"/>
                  </a:schemeClr>
                </a:solidFill>
                <a:latin typeface="Proxima Nova Light" charset="0"/>
                <a:ea typeface="Proxima Nova Light" charset="0"/>
                <a:cs typeface="Proxima Nova Light" charset="0"/>
              </a:rPr>
              <a:t>Developer</a:t>
            </a:r>
          </a:p>
        </p:txBody>
      </p:sp>
      <p:cxnSp>
        <p:nvCxnSpPr>
          <p:cNvPr id="30" name="Straight Arrow Connector 29"/>
          <p:cNvCxnSpPr>
            <a:stCxn id="27" idx="0"/>
            <a:endCxn id="25" idx="2"/>
          </p:cNvCxnSpPr>
          <p:nvPr/>
        </p:nvCxnSpPr>
        <p:spPr>
          <a:xfrm flipV="1">
            <a:off x="4719362" y="4003145"/>
            <a:ext cx="0" cy="18606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6" idx="0"/>
            <a:endCxn id="23" idx="2"/>
          </p:cNvCxnSpPr>
          <p:nvPr/>
        </p:nvCxnSpPr>
        <p:spPr>
          <a:xfrm flipV="1">
            <a:off x="4719362" y="3157859"/>
            <a:ext cx="0" cy="186068"/>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23" idx="0"/>
            <a:endCxn id="21" idx="2"/>
          </p:cNvCxnSpPr>
          <p:nvPr/>
        </p:nvCxnSpPr>
        <p:spPr>
          <a:xfrm flipV="1">
            <a:off x="4719362" y="2312573"/>
            <a:ext cx="0" cy="18606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21" idx="0"/>
            <a:endCxn id="3" idx="2"/>
          </p:cNvCxnSpPr>
          <p:nvPr/>
        </p:nvCxnSpPr>
        <p:spPr>
          <a:xfrm flipV="1">
            <a:off x="4719362" y="1467287"/>
            <a:ext cx="0" cy="186067"/>
          </a:xfrm>
          <a:prstGeom prst="straightConnector1">
            <a:avLst/>
          </a:prstGeom>
          <a:ln w="19050">
            <a:solidFill>
              <a:schemeClr val="bg1"/>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406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510363" y="637953"/>
            <a:ext cx="2721935" cy="3870252"/>
          </a:xfrm>
          <a:prstGeom prst="rect">
            <a:avLst/>
          </a:prstGeom>
          <a:noFill/>
        </p:spPr>
        <p:txBody>
          <a:bodyPr wrap="square" rtlCol="0" anchor="ctr">
            <a:noAutofit/>
          </a:bodyPr>
          <a:lstStyle/>
          <a:p>
            <a:r>
              <a:rPr lang="en-US" sz="2400" b="1" dirty="0">
                <a:solidFill>
                  <a:schemeClr val="bg1"/>
                </a:solidFill>
                <a:latin typeface="Proxima Nova Semibold" charset="0"/>
                <a:ea typeface="Proxima Nova Semibold" charset="0"/>
                <a:cs typeface="Proxima Nova Semibold" charset="0"/>
              </a:rPr>
              <a:t>Cloud Foundry offers exceptional support for containers at runtime.</a:t>
            </a:r>
          </a:p>
        </p:txBody>
      </p:sp>
      <p:sp>
        <p:nvSpPr>
          <p:cNvPr id="3" name="TextBox 2"/>
          <p:cNvSpPr txBox="1"/>
          <p:nvPr/>
        </p:nvSpPr>
        <p:spPr>
          <a:xfrm>
            <a:off x="3774558" y="457200"/>
            <a:ext cx="4976037" cy="4263656"/>
          </a:xfrm>
          <a:prstGeom prst="rect">
            <a:avLst/>
          </a:prstGeom>
          <a:noFill/>
        </p:spPr>
        <p:txBody>
          <a:bodyPr wrap="square" rtlCol="0" anchor="ctr">
            <a:noAutofit/>
          </a:bodyPr>
          <a:lstStyle/>
          <a:p>
            <a:pPr>
              <a:spcAft>
                <a:spcPts val="1200"/>
              </a:spcAft>
            </a:pPr>
            <a:r>
              <a:rPr lang="en-US" sz="1600" dirty="0">
                <a:solidFill>
                  <a:schemeClr val="bg1"/>
                </a:solidFill>
                <a:latin typeface="Proxima Nova" charset="0"/>
                <a:ea typeface="Proxima Nova" charset="0"/>
                <a:cs typeface="Proxima Nova" charset="0"/>
              </a:rPr>
              <a:t>Builds </a:t>
            </a:r>
            <a:r>
              <a:rPr lang="en-US" sz="1600" dirty="0">
                <a:solidFill>
                  <a:schemeClr val="accent2"/>
                </a:solidFill>
                <a:latin typeface="Proxima Nova" charset="0"/>
                <a:ea typeface="Proxima Nova" charset="0"/>
                <a:cs typeface="Proxima Nova" charset="0"/>
              </a:rPr>
              <a:t>OCI-compatible</a:t>
            </a:r>
            <a:r>
              <a:rPr lang="en-US" sz="1600" dirty="0">
                <a:solidFill>
                  <a:schemeClr val="bg1"/>
                </a:solidFill>
                <a:latin typeface="Proxima Nova" charset="0"/>
                <a:ea typeface="Proxima Nova" charset="0"/>
                <a:cs typeface="Proxima Nova" charset="0"/>
              </a:rPr>
              <a:t> containers</a:t>
            </a:r>
          </a:p>
          <a:p>
            <a:pPr>
              <a:spcAft>
                <a:spcPts val="1200"/>
              </a:spcAft>
            </a:pPr>
            <a:r>
              <a:rPr lang="en-US" sz="1600" dirty="0">
                <a:solidFill>
                  <a:schemeClr val="bg1"/>
                </a:solidFill>
                <a:latin typeface="Proxima Nova" charset="0"/>
                <a:ea typeface="Proxima Nova" charset="0"/>
                <a:cs typeface="Proxima Nova" charset="0"/>
              </a:rPr>
              <a:t>Generates both </a:t>
            </a:r>
            <a:r>
              <a:rPr lang="en-US" sz="1600" dirty="0">
                <a:solidFill>
                  <a:schemeClr val="accent2"/>
                </a:solidFill>
                <a:latin typeface="Proxima Nova" charset="0"/>
                <a:ea typeface="Proxima Nova" charset="0"/>
                <a:cs typeface="Proxima Nova" charset="0"/>
              </a:rPr>
              <a:t>Linux</a:t>
            </a:r>
            <a:r>
              <a:rPr lang="en-US" sz="1600" dirty="0">
                <a:solidFill>
                  <a:schemeClr val="bg1"/>
                </a:solidFill>
                <a:latin typeface="Proxima Nova" charset="0"/>
                <a:ea typeface="Proxima Nova" charset="0"/>
                <a:cs typeface="Proxima Nova" charset="0"/>
              </a:rPr>
              <a:t> and </a:t>
            </a:r>
            <a:r>
              <a:rPr lang="en-US" sz="1600" dirty="0">
                <a:solidFill>
                  <a:schemeClr val="accent2"/>
                </a:solidFill>
                <a:latin typeface="Proxima Nova" charset="0"/>
                <a:ea typeface="Proxima Nova" charset="0"/>
                <a:cs typeface="Proxima Nova" charset="0"/>
              </a:rPr>
              <a:t>Windows</a:t>
            </a:r>
            <a:r>
              <a:rPr lang="en-US" sz="1600" dirty="0">
                <a:solidFill>
                  <a:schemeClr val="bg1"/>
                </a:solidFill>
                <a:latin typeface="Proxima Nova" charset="0"/>
                <a:ea typeface="Proxima Nova" charset="0"/>
                <a:cs typeface="Proxima Nova" charset="0"/>
              </a:rPr>
              <a:t> containers</a:t>
            </a:r>
          </a:p>
          <a:p>
            <a:pPr>
              <a:spcAft>
                <a:spcPts val="1200"/>
              </a:spcAft>
            </a:pPr>
            <a:r>
              <a:rPr lang="en-US" sz="1600" dirty="0">
                <a:solidFill>
                  <a:schemeClr val="bg1"/>
                </a:solidFill>
                <a:latin typeface="Proxima Nova" charset="0"/>
                <a:ea typeface="Proxima Nova" charset="0"/>
                <a:cs typeface="Proxima Nova" charset="0"/>
              </a:rPr>
              <a:t>Option to </a:t>
            </a:r>
            <a:r>
              <a:rPr lang="en-US" sz="1600" dirty="0">
                <a:solidFill>
                  <a:schemeClr val="accent2"/>
                </a:solidFill>
                <a:latin typeface="Proxima Nova" charset="0"/>
                <a:ea typeface="Proxima Nova" charset="0"/>
                <a:cs typeface="Proxima Nova" charset="0"/>
              </a:rPr>
              <a:t>SSH</a:t>
            </a:r>
            <a:r>
              <a:rPr lang="en-US" sz="1600" dirty="0">
                <a:solidFill>
                  <a:schemeClr val="bg1"/>
                </a:solidFill>
                <a:latin typeface="Proxima Nova" charset="0"/>
                <a:ea typeface="Proxima Nova" charset="0"/>
                <a:cs typeface="Proxima Nova" charset="0"/>
              </a:rPr>
              <a:t> into running containers</a:t>
            </a:r>
          </a:p>
          <a:p>
            <a:pPr>
              <a:spcAft>
                <a:spcPts val="1200"/>
              </a:spcAft>
            </a:pPr>
            <a:r>
              <a:rPr lang="en-US" sz="1600" dirty="0">
                <a:solidFill>
                  <a:schemeClr val="bg1"/>
                </a:solidFill>
                <a:latin typeface="Proxima Nova" charset="0"/>
                <a:ea typeface="Proxima Nova" charset="0"/>
                <a:cs typeface="Proxima Nova" charset="0"/>
              </a:rPr>
              <a:t>Can rebuild containers to </a:t>
            </a:r>
            <a:r>
              <a:rPr lang="en-US" sz="1600" dirty="0">
                <a:solidFill>
                  <a:schemeClr val="accent2"/>
                </a:solidFill>
                <a:latin typeface="Proxima Nova" charset="0"/>
                <a:ea typeface="Proxima Nova" charset="0"/>
                <a:cs typeface="Proxima Nova" charset="0"/>
              </a:rPr>
              <a:t>patch</a:t>
            </a:r>
            <a:r>
              <a:rPr lang="en-US" sz="1600" dirty="0">
                <a:solidFill>
                  <a:schemeClr val="bg1"/>
                </a:solidFill>
                <a:latin typeface="Proxima Nova" charset="0"/>
                <a:ea typeface="Proxima Nova" charset="0"/>
                <a:cs typeface="Proxima Nova" charset="0"/>
              </a:rPr>
              <a:t> root file system</a:t>
            </a:r>
          </a:p>
          <a:p>
            <a:pPr>
              <a:spcAft>
                <a:spcPts val="1200"/>
              </a:spcAft>
            </a:pPr>
            <a:r>
              <a:rPr lang="en-US" sz="1600" dirty="0">
                <a:solidFill>
                  <a:schemeClr val="bg1"/>
                </a:solidFill>
                <a:latin typeface="Proxima Nova" charset="0"/>
                <a:ea typeface="Proxima Nova" charset="0"/>
                <a:cs typeface="Proxima Nova" charset="0"/>
              </a:rPr>
              <a:t>Performs log </a:t>
            </a:r>
            <a:r>
              <a:rPr lang="en-US" sz="1600" dirty="0">
                <a:solidFill>
                  <a:schemeClr val="accent2"/>
                </a:solidFill>
                <a:latin typeface="Proxima Nova" charset="0"/>
                <a:ea typeface="Proxima Nova" charset="0"/>
                <a:cs typeface="Proxima Nova" charset="0"/>
              </a:rPr>
              <a:t>aggregation</a:t>
            </a:r>
            <a:r>
              <a:rPr lang="en-US" sz="1600" dirty="0">
                <a:solidFill>
                  <a:schemeClr val="bg1"/>
                </a:solidFill>
                <a:latin typeface="Proxima Nova" charset="0"/>
                <a:ea typeface="Proxima Nova" charset="0"/>
                <a:cs typeface="Proxima Nova" charset="0"/>
              </a:rPr>
              <a:t> and correlation</a:t>
            </a:r>
          </a:p>
          <a:p>
            <a:pPr>
              <a:spcAft>
                <a:spcPts val="1200"/>
              </a:spcAft>
            </a:pPr>
            <a:r>
              <a:rPr lang="en-US" sz="1600" dirty="0">
                <a:solidFill>
                  <a:schemeClr val="bg1"/>
                </a:solidFill>
                <a:latin typeface="Proxima Nova" charset="0"/>
                <a:ea typeface="Proxima Nova" charset="0"/>
                <a:cs typeface="Proxima Nova" charset="0"/>
              </a:rPr>
              <a:t>Offers </a:t>
            </a:r>
            <a:r>
              <a:rPr lang="en-US" sz="1600" dirty="0">
                <a:solidFill>
                  <a:schemeClr val="accent2"/>
                </a:solidFill>
                <a:latin typeface="Proxima Nova" charset="0"/>
                <a:ea typeface="Proxima Nova" charset="0"/>
                <a:cs typeface="Proxima Nova" charset="0"/>
              </a:rPr>
              <a:t>monitoring</a:t>
            </a:r>
            <a:r>
              <a:rPr lang="en-US" sz="1600" dirty="0">
                <a:solidFill>
                  <a:schemeClr val="bg1"/>
                </a:solidFill>
                <a:latin typeface="Proxima Nova" charset="0"/>
                <a:ea typeface="Proxima Nova" charset="0"/>
                <a:cs typeface="Proxima Nova" charset="0"/>
              </a:rPr>
              <a:t> and auto scaling of containers</a:t>
            </a:r>
          </a:p>
          <a:p>
            <a:pPr>
              <a:spcAft>
                <a:spcPts val="1200"/>
              </a:spcAft>
            </a:pPr>
            <a:r>
              <a:rPr lang="en-US" sz="1600" dirty="0">
                <a:solidFill>
                  <a:schemeClr val="bg1"/>
                </a:solidFill>
                <a:latin typeface="Proxima Nova" charset="0"/>
                <a:ea typeface="Proxima Nova" charset="0"/>
                <a:cs typeface="Proxima Nova" charset="0"/>
              </a:rPr>
              <a:t>Introduces policy-driven container </a:t>
            </a:r>
            <a:r>
              <a:rPr lang="en-US" sz="1600" dirty="0">
                <a:solidFill>
                  <a:schemeClr val="accent2"/>
                </a:solidFill>
                <a:latin typeface="Proxima Nova" charset="0"/>
                <a:ea typeface="Proxima Nova" charset="0"/>
                <a:cs typeface="Proxima Nova" charset="0"/>
              </a:rPr>
              <a:t>networking</a:t>
            </a:r>
          </a:p>
          <a:p>
            <a:pPr>
              <a:spcAft>
                <a:spcPts val="1200"/>
              </a:spcAft>
            </a:pPr>
            <a:r>
              <a:rPr lang="en-US" sz="1600" dirty="0">
                <a:solidFill>
                  <a:schemeClr val="bg1"/>
                </a:solidFill>
                <a:latin typeface="Proxima Nova" charset="0"/>
                <a:ea typeface="Proxima Nova" charset="0"/>
                <a:cs typeface="Proxima Nova" charset="0"/>
              </a:rPr>
              <a:t>Can attach </a:t>
            </a:r>
            <a:r>
              <a:rPr lang="en-US" sz="1600" dirty="0">
                <a:solidFill>
                  <a:schemeClr val="accent2"/>
                </a:solidFill>
                <a:latin typeface="Proxima Nova" charset="0"/>
                <a:ea typeface="Proxima Nova" charset="0"/>
                <a:cs typeface="Proxima Nova" charset="0"/>
              </a:rPr>
              <a:t>persistent storage </a:t>
            </a:r>
            <a:r>
              <a:rPr lang="en-US" sz="1600" dirty="0">
                <a:solidFill>
                  <a:schemeClr val="bg1"/>
                </a:solidFill>
                <a:latin typeface="Proxima Nova" charset="0"/>
                <a:ea typeface="Proxima Nova" charset="0"/>
                <a:cs typeface="Proxima Nova" charset="0"/>
              </a:rPr>
              <a:t>volumes</a:t>
            </a:r>
          </a:p>
          <a:p>
            <a:pPr>
              <a:spcAft>
                <a:spcPts val="1200"/>
              </a:spcAft>
            </a:pPr>
            <a:r>
              <a:rPr lang="en-US" sz="1600" dirty="0">
                <a:solidFill>
                  <a:schemeClr val="accent2"/>
                </a:solidFill>
                <a:latin typeface="Proxima Nova" charset="0"/>
                <a:ea typeface="Proxima Nova" charset="0"/>
                <a:cs typeface="Proxima Nova" charset="0"/>
              </a:rPr>
              <a:t>Intercept</a:t>
            </a:r>
            <a:r>
              <a:rPr lang="en-US" sz="1600" dirty="0">
                <a:solidFill>
                  <a:schemeClr val="bg1"/>
                </a:solidFill>
                <a:latin typeface="Proxima Nova" charset="0"/>
                <a:ea typeface="Proxima Nova" charset="0"/>
                <a:cs typeface="Proxima Nova" charset="0"/>
              </a:rPr>
              <a:t> traffic via Route Services</a:t>
            </a:r>
          </a:p>
          <a:p>
            <a:pPr>
              <a:spcAft>
                <a:spcPts val="1200"/>
              </a:spcAft>
            </a:pPr>
            <a:r>
              <a:rPr lang="en-US" sz="1600" dirty="0">
                <a:solidFill>
                  <a:schemeClr val="bg1"/>
                </a:solidFill>
                <a:latin typeface="Proxima Nova" charset="0"/>
                <a:ea typeface="Proxima Nova" charset="0"/>
                <a:cs typeface="Proxima Nova" charset="0"/>
              </a:rPr>
              <a:t>Securely </a:t>
            </a:r>
            <a:r>
              <a:rPr lang="en-US" sz="1600" dirty="0">
                <a:solidFill>
                  <a:schemeClr val="accent2"/>
                </a:solidFill>
                <a:latin typeface="Proxima Nova" charset="0"/>
                <a:ea typeface="Proxima Nova" charset="0"/>
                <a:cs typeface="Proxima Nova" charset="0"/>
              </a:rPr>
              <a:t>connect</a:t>
            </a:r>
            <a:r>
              <a:rPr lang="en-US" sz="1600" dirty="0">
                <a:solidFill>
                  <a:schemeClr val="bg1"/>
                </a:solidFill>
                <a:latin typeface="Proxima Nova" charset="0"/>
                <a:ea typeface="Proxima Nova" charset="0"/>
                <a:cs typeface="Proxima Nova" charset="0"/>
              </a:rPr>
              <a:t> to outside services via Broker</a:t>
            </a:r>
          </a:p>
          <a:p>
            <a:pPr>
              <a:spcAft>
                <a:spcPts val="1200"/>
              </a:spcAft>
            </a:pPr>
            <a:r>
              <a:rPr lang="en-US" sz="1600" dirty="0">
                <a:solidFill>
                  <a:schemeClr val="accent2"/>
                </a:solidFill>
                <a:latin typeface="Proxima Nova" charset="0"/>
                <a:ea typeface="Proxima Nova" charset="0"/>
                <a:cs typeface="Proxima Nova" charset="0"/>
              </a:rPr>
              <a:t>Secure-by-default</a:t>
            </a:r>
            <a:r>
              <a:rPr lang="en-US" sz="1600" dirty="0">
                <a:solidFill>
                  <a:schemeClr val="bg1"/>
                </a:solidFill>
                <a:latin typeface="Proxima Nova" charset="0"/>
                <a:ea typeface="Proxima Nova" charset="0"/>
                <a:cs typeface="Proxima Nova" charset="0"/>
              </a:rPr>
              <a:t> approach to containers</a:t>
            </a:r>
          </a:p>
        </p:txBody>
      </p:sp>
    </p:spTree>
    <p:extLst>
      <p:ext uri="{BB962C8B-B14F-4D97-AF65-F5344CB8AC3E}">
        <p14:creationId xmlns:p14="http://schemas.microsoft.com/office/powerpoint/2010/main" val="996545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97959" y="1283717"/>
            <a:ext cx="4148470" cy="338929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Application manifests tells </a:t>
            </a:r>
            <a:r>
              <a:rPr lang="en-US" sz="1800" dirty="0" err="1">
                <a:solidFill>
                  <a:schemeClr val="bg1"/>
                </a:solidFill>
                <a:latin typeface="Proxima Nova Rg" panose="02000506030000020004" pitchFamily="2" charset="0"/>
                <a:ea typeface="Proxima Nova" charset="0"/>
                <a:cs typeface="Proxima Nova" charset="0"/>
              </a:rPr>
              <a:t>cf</a:t>
            </a:r>
            <a:r>
              <a:rPr lang="en-US" sz="1800" dirty="0">
                <a:solidFill>
                  <a:schemeClr val="bg1"/>
                </a:solidFill>
                <a:latin typeface="Proxima Nova Rg" panose="02000506030000020004" pitchFamily="2" charset="0"/>
                <a:ea typeface="Proxima Nova" charset="0"/>
                <a:cs typeface="Proxima Nova" charset="0"/>
              </a:rPr>
              <a:t> push what to do with applications</a:t>
            </a:r>
          </a:p>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What OS stack to run on: Windows or Linux</a:t>
            </a:r>
          </a:p>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How many instances to create and how much memory to use.</a:t>
            </a:r>
          </a:p>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Helps automate deployment, specially of multiple apps at once</a:t>
            </a:r>
          </a:p>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Can list services to be bound to the application</a:t>
            </a:r>
          </a:p>
          <a:p>
            <a:pPr marL="285750" indent="-285750">
              <a:buFont typeface="Arial" charset="0"/>
              <a:buChar char="•"/>
            </a:pPr>
            <a:r>
              <a:rPr lang="en-US" sz="1800" dirty="0">
                <a:solidFill>
                  <a:schemeClr val="bg1"/>
                </a:solidFill>
                <a:latin typeface="Proxima Nova Rg" panose="02000506030000020004" pitchFamily="2" charset="0"/>
                <a:ea typeface="Proxima Nova" charset="0"/>
                <a:cs typeface="Proxima Nova" charset="0"/>
              </a:rPr>
              <a:t>YAML format – http://</a:t>
            </a:r>
            <a:r>
              <a:rPr lang="en-US" sz="1800" dirty="0" err="1">
                <a:solidFill>
                  <a:schemeClr val="bg1"/>
                </a:solidFill>
                <a:latin typeface="Proxima Nova Rg" panose="02000506030000020004" pitchFamily="2" charset="0"/>
                <a:ea typeface="Proxima Nova" charset="0"/>
                <a:cs typeface="Proxima Nova" charset="0"/>
              </a:rPr>
              <a:t>yaml.org</a:t>
            </a:r>
            <a:endParaRPr lang="en-US" sz="1800" dirty="0">
              <a:solidFill>
                <a:schemeClr val="bg1"/>
              </a:solidFill>
              <a:latin typeface="Proxima Nova Rg" panose="02000506030000020004" pitchFamily="2" charset="0"/>
              <a:ea typeface="Proxima Nova" charset="0"/>
              <a:cs typeface="Proxima Nova" charset="0"/>
            </a:endParaRPr>
          </a:p>
          <a:p>
            <a:pPr marL="285750" indent="-285750">
              <a:buFont typeface="Arial" charset="0"/>
              <a:buChar char="•"/>
            </a:pPr>
            <a:endParaRPr lang="en-US" sz="1800" dirty="0">
              <a:solidFill>
                <a:schemeClr val="bg1"/>
              </a:solidFill>
              <a:latin typeface="Proxima Nova Rg" panose="02000506030000020004" pitchFamily="2" charset="0"/>
              <a:ea typeface="Proxima Nova" charset="0"/>
              <a:cs typeface="Proxima Nova" charset="0"/>
            </a:endParaRPr>
          </a:p>
        </p:txBody>
      </p:sp>
      <p:pic>
        <p:nvPicPr>
          <p:cNvPr id="7" name="Picture 6" descr="Screen Shot 2015-12-23 at 8.1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185" y="1931057"/>
            <a:ext cx="3855572" cy="2094614"/>
          </a:xfrm>
          <a:prstGeom prst="rect">
            <a:avLst/>
          </a:prstGeom>
        </p:spPr>
      </p:pic>
      <p:sp>
        <p:nvSpPr>
          <p:cNvPr id="8" name="Shape 289"/>
          <p:cNvSpPr txBox="1"/>
          <p:nvPr/>
        </p:nvSpPr>
        <p:spPr>
          <a:xfrm>
            <a:off x="202018" y="329610"/>
            <a:ext cx="8601739"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dirty="0">
                <a:solidFill>
                  <a:schemeClr val="lt1"/>
                </a:solidFill>
                <a:latin typeface="Proxima Nova Rg" panose="02000506030000020004" pitchFamily="2" charset="0"/>
                <a:ea typeface="Proxima Nova"/>
                <a:cs typeface="Proxima Nova"/>
                <a:sym typeface="Proxima Nova"/>
              </a:rPr>
              <a:t>Define application metadata in a manifest file.</a:t>
            </a:r>
          </a:p>
        </p:txBody>
      </p:sp>
    </p:spTree>
    <p:extLst>
      <p:ext uri="{BB962C8B-B14F-4D97-AF65-F5344CB8AC3E}">
        <p14:creationId xmlns:p14="http://schemas.microsoft.com/office/powerpoint/2010/main" val="1520824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26</a:t>
            </a:fld>
            <a:endParaRPr lang="en-US" sz="900">
              <a:solidFill>
                <a:srgbClr val="A5A5A5"/>
              </a:solidFill>
              <a:latin typeface="Arial"/>
              <a:ea typeface="Arial"/>
              <a:cs typeface="Arial"/>
              <a:sym typeface="Arial"/>
            </a:endParaRPr>
          </a:p>
        </p:txBody>
      </p:sp>
      <p:sp>
        <p:nvSpPr>
          <p:cNvPr id="308" name="Shape 308"/>
          <p:cNvSpPr txBox="1"/>
          <p:nvPr/>
        </p:nvSpPr>
        <p:spPr>
          <a:xfrm>
            <a:off x="627320" y="861237"/>
            <a:ext cx="2775096" cy="3296092"/>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3200" b="1" dirty="0">
                <a:solidFill>
                  <a:schemeClr val="lt1"/>
                </a:solidFill>
                <a:latin typeface="Proxima Nova Rg" panose="02000506030000020004" pitchFamily="2" charset="0"/>
                <a:ea typeface="Proxima Nova"/>
                <a:cs typeface="Proxima Nova"/>
                <a:sym typeface="Proxima Nova"/>
              </a:rPr>
              <a:t>Things about </a:t>
            </a:r>
            <a:r>
              <a:rPr lang="en-US" sz="3200" b="1" dirty="0">
                <a:solidFill>
                  <a:schemeClr val="accent2"/>
                </a:solidFill>
                <a:latin typeface="Proxima Nova Rg" panose="02000506030000020004" pitchFamily="2" charset="0"/>
                <a:ea typeface="Proxima Nova"/>
                <a:cs typeface="Proxima Nova"/>
                <a:sym typeface="Proxima Nova"/>
              </a:rPr>
              <a:t>Pivotal Cloud Foundry </a:t>
            </a:r>
            <a:r>
              <a:rPr lang="en-US" sz="3200" b="1" dirty="0">
                <a:solidFill>
                  <a:schemeClr val="lt1"/>
                </a:solidFill>
                <a:latin typeface="Proxima Nova Rg" panose="02000506030000020004" pitchFamily="2" charset="0"/>
                <a:ea typeface="Proxima Nova"/>
                <a:cs typeface="Proxima Nova"/>
                <a:sym typeface="Proxima Nova"/>
              </a:rPr>
              <a:t>you should know.</a:t>
            </a:r>
          </a:p>
        </p:txBody>
      </p:sp>
      <p:sp>
        <p:nvSpPr>
          <p:cNvPr id="309" name="Shape 309"/>
          <p:cNvSpPr txBox="1"/>
          <p:nvPr/>
        </p:nvSpPr>
        <p:spPr>
          <a:xfrm>
            <a:off x="3955309" y="227407"/>
            <a:ext cx="4699591" cy="4563751"/>
          </a:xfrm>
          <a:prstGeom prst="rect">
            <a:avLst/>
          </a:prstGeom>
          <a:noFill/>
          <a:ln>
            <a:noFill/>
          </a:ln>
        </p:spPr>
        <p:txBody>
          <a:bodyPr lIns="91425" tIns="45700" rIns="91425" bIns="45700" anchor="t" anchorCtr="0">
            <a:noAutofit/>
          </a:bodyPr>
          <a:lstStyle/>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Built for multi-tenancy</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Push code or containers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Application manifests written in YAML</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Injects environment variables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Aggregates app logs, correlates with metrics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Monitors app health, reacts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Scale manually or automatically</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Built in data services, marketplace</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Manages apps </a:t>
            </a:r>
            <a:r>
              <a:rPr lang="en-US" sz="1600" b="1" dirty="0">
                <a:solidFill>
                  <a:schemeClr val="lt1"/>
                </a:solidFill>
                <a:latin typeface="Proxima Nova Rg" panose="02000506030000020004" pitchFamily="2" charset="0"/>
                <a:ea typeface="Proxima Nova"/>
                <a:cs typeface="Proxima Nova"/>
                <a:sym typeface="Proxima Nova"/>
              </a:rPr>
              <a:t>and</a:t>
            </a:r>
            <a:r>
              <a:rPr lang="en-US" sz="1600" dirty="0">
                <a:solidFill>
                  <a:schemeClr val="lt1"/>
                </a:solidFill>
                <a:latin typeface="Proxima Nova Rg" panose="02000506030000020004" pitchFamily="2" charset="0"/>
                <a:ea typeface="Proxima Nova"/>
                <a:cs typeface="Proxima Nova"/>
                <a:sym typeface="Proxima Nova"/>
              </a:rPr>
              <a:t> underlying VMs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Natively runs on multiple IaaS platforms</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Four layers of high availability built in</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Access via GUI, REST API, CLI</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Dev GUI = Applications Manager</a:t>
            </a:r>
          </a:p>
          <a:p>
            <a:pPr marL="285750" marR="0" lvl="0" indent="-285750" algn="l" rtl="0">
              <a:lnSpc>
                <a:spcPct val="136666"/>
              </a:lnSpc>
              <a:spcBef>
                <a:spcPts val="0"/>
              </a:spcBef>
              <a:buClr>
                <a:schemeClr val="lt1"/>
              </a:buClr>
              <a:buSzPct val="100000"/>
              <a:buFont typeface="Noto Sans Symbols"/>
              <a:buChar char="▪"/>
            </a:pPr>
            <a:r>
              <a:rPr lang="en-US" sz="1600" dirty="0">
                <a:solidFill>
                  <a:schemeClr val="lt1"/>
                </a:solidFill>
                <a:latin typeface="Proxima Nova Rg" panose="02000506030000020004" pitchFamily="2" charset="0"/>
                <a:ea typeface="Proxima Nova"/>
                <a:cs typeface="Proxima Nova"/>
                <a:sym typeface="Proxima Nova"/>
              </a:rPr>
              <a:t>Ops GUI = Operations Manager</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9">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27591" y="1924492"/>
            <a:ext cx="8888817" cy="15696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9600" b="1" dirty="0">
                <a:solidFill>
                  <a:schemeClr val="accent4"/>
                </a:solidFill>
                <a:latin typeface="Proxima Nova Extrabold"/>
                <a:ea typeface="Proxima Nova Extrabold"/>
                <a:cs typeface="Proxima Nova Extrabold"/>
                <a:sym typeface="Proxima Nova Extrabold"/>
              </a:rPr>
              <a:t>demo</a:t>
            </a:r>
          </a:p>
        </p:txBody>
      </p:sp>
    </p:spTree>
    <p:extLst>
      <p:ext uri="{BB962C8B-B14F-4D97-AF65-F5344CB8AC3E}">
        <p14:creationId xmlns:p14="http://schemas.microsoft.com/office/powerpoint/2010/main" val="2137951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27591" y="1924492"/>
            <a:ext cx="8888817" cy="15696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9600" b="1">
                <a:solidFill>
                  <a:schemeClr val="lt1"/>
                </a:solidFill>
                <a:latin typeface="Proxima Nova Extrabold"/>
                <a:ea typeface="Proxima Nova Extrabold"/>
                <a:cs typeface="Proxima Nova Extrabold"/>
                <a:sym typeface="Proxima Nova Extrabold"/>
              </a:rPr>
              <a:t>break time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Service Brokers</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2304685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3">
            <a:alphaModFix/>
          </a:blip>
          <a:srcRect/>
          <a:stretch/>
        </p:blipFill>
        <p:spPr>
          <a:xfrm>
            <a:off x="669456" y="1052623"/>
            <a:ext cx="3973426" cy="2980069"/>
          </a:xfrm>
          <a:prstGeom prst="rect">
            <a:avLst/>
          </a:prstGeom>
          <a:noFill/>
          <a:ln w="9525" cap="flat" cmpd="sng">
            <a:solidFill>
              <a:schemeClr val="lt1"/>
            </a:solidFill>
            <a:prstDash val="solid"/>
            <a:round/>
            <a:headEnd type="none" w="med" len="med"/>
            <a:tailEnd type="none" w="med" len="med"/>
          </a:ln>
        </p:spPr>
      </p:pic>
      <p:sp>
        <p:nvSpPr>
          <p:cNvPr id="33" name="Shape 33"/>
          <p:cNvSpPr txBox="1"/>
          <p:nvPr/>
        </p:nvSpPr>
        <p:spPr>
          <a:xfrm>
            <a:off x="5039832" y="1052623"/>
            <a:ext cx="3381152" cy="298006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4800" b="1" i="0" u="none" strike="noStrike" cap="none" dirty="0">
                <a:solidFill>
                  <a:schemeClr val="lt1"/>
                </a:solidFill>
                <a:latin typeface="Proxima Nova Rg" panose="02000506030000020004" pitchFamily="2" charset="0"/>
                <a:ea typeface="Proxima Nova"/>
                <a:cs typeface="Proxima Nova"/>
                <a:sym typeface="Proxima Nova"/>
              </a:rPr>
              <a:t>Hi there.</a:t>
            </a:r>
          </a:p>
          <a:p>
            <a:pPr marL="0" marR="0" lvl="0" indent="0" algn="l" rtl="0">
              <a:spcBef>
                <a:spcPts val="0"/>
              </a:spcBef>
              <a:buNone/>
            </a:pPr>
            <a:endParaRPr sz="3200" b="1"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3200" b="1" dirty="0">
                <a:solidFill>
                  <a:schemeClr val="lt1"/>
                </a:solidFill>
                <a:latin typeface="Proxima Nova Rg" panose="02000506030000020004" pitchFamily="2" charset="0"/>
                <a:ea typeface="Proxima Nova"/>
                <a:cs typeface="Proxima Nova"/>
                <a:sym typeface="Proxima Nova"/>
              </a:rPr>
              <a:t>Who are we?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Pivotal Cloud Foundry Service Designs</a:t>
            </a:r>
            <a:endParaRPr/>
          </a:p>
        </p:txBody>
      </p:sp>
      <p:sp>
        <p:nvSpPr>
          <p:cNvPr id="177" name="Shape 177"/>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Principles</a:t>
            </a:r>
            <a:endParaRPr sz="1600" b="1">
              <a:solidFill>
                <a:schemeClr val="lt2"/>
              </a:solidFill>
            </a:endParaRPr>
          </a:p>
          <a:p>
            <a:pPr marL="457200" lvl="0" indent="-342900" rtl="0">
              <a:spcBef>
                <a:spcPts val="1000"/>
              </a:spcBef>
              <a:spcAft>
                <a:spcPts val="0"/>
              </a:spcAft>
              <a:buClr>
                <a:schemeClr val="folHlink"/>
              </a:buClr>
              <a:buSzPts val="1800"/>
              <a:buFont typeface="Arial"/>
              <a:buChar char="●"/>
            </a:pPr>
            <a:r>
              <a:rPr lang="en" sz="1800"/>
              <a:t>Store Configs in the Environment</a:t>
            </a:r>
            <a:endParaRPr sz="1800"/>
          </a:p>
          <a:p>
            <a:pPr marL="457200" lvl="0" indent="-342900" rtl="0">
              <a:spcBef>
                <a:spcPts val="1000"/>
              </a:spcBef>
              <a:spcAft>
                <a:spcPts val="0"/>
              </a:spcAft>
              <a:buClr>
                <a:schemeClr val="folHlink"/>
              </a:buClr>
              <a:buSzPts val="1800"/>
              <a:buFont typeface="Arial"/>
              <a:buChar char="●"/>
            </a:pPr>
            <a:r>
              <a:rPr lang="en" sz="1800"/>
              <a:t>Backing Services are Attached Resources</a:t>
            </a:r>
            <a:endParaRPr sz="1800"/>
          </a:p>
          <a:p>
            <a:pPr marL="457200" lvl="0" indent="-342900" rtl="0">
              <a:spcBef>
                <a:spcPts val="1000"/>
              </a:spcBef>
              <a:spcAft>
                <a:spcPts val="0"/>
              </a:spcAft>
              <a:buClr>
                <a:schemeClr val="folHlink"/>
              </a:buClr>
              <a:buSzPts val="1800"/>
              <a:buFont typeface="Arial"/>
              <a:buChar char="●"/>
            </a:pPr>
            <a:r>
              <a:rPr lang="en" sz="1800"/>
              <a:t>User-Provided Services</a:t>
            </a:r>
            <a:endParaRPr sz="1800"/>
          </a:p>
          <a:p>
            <a:pPr marL="914400" lvl="1" indent="-342900" rtl="0">
              <a:spcBef>
                <a:spcPts val="1000"/>
              </a:spcBef>
              <a:spcAft>
                <a:spcPts val="0"/>
              </a:spcAft>
              <a:buClr>
                <a:schemeClr val="folHlink"/>
              </a:buClr>
              <a:buSzPts val="1800"/>
              <a:buFont typeface="Arial"/>
              <a:buChar char="○"/>
            </a:pPr>
            <a:r>
              <a:rPr lang="en" sz="1800"/>
              <a:t>App2App Binding</a:t>
            </a:r>
            <a:endParaRPr sz="1800"/>
          </a:p>
          <a:p>
            <a:pPr marL="914400" lvl="1" indent="-342900" rtl="0">
              <a:spcBef>
                <a:spcPts val="1000"/>
              </a:spcBef>
              <a:spcAft>
                <a:spcPts val="1000"/>
              </a:spcAft>
              <a:buClr>
                <a:schemeClr val="folHlink"/>
              </a:buClr>
              <a:buSzPts val="1800"/>
              <a:buFont typeface="Arial"/>
              <a:buChar char="○"/>
            </a:pPr>
            <a:r>
              <a:rPr lang="en" sz="1800"/>
              <a:t>Developer Enablement</a:t>
            </a:r>
            <a:endParaRPr sz="1800"/>
          </a:p>
        </p:txBody>
      </p:sp>
      <p:sp>
        <p:nvSpPr>
          <p:cNvPr id="178" name="Shape 178"/>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Marketplace</a:t>
            </a:r>
            <a:endParaRPr sz="1600" b="1">
              <a:solidFill>
                <a:schemeClr val="lt2"/>
              </a:solidFill>
            </a:endParaRPr>
          </a:p>
          <a:p>
            <a:pPr marL="457200" lvl="0" indent="-342900" rtl="0">
              <a:spcBef>
                <a:spcPts val="1000"/>
              </a:spcBef>
              <a:spcAft>
                <a:spcPts val="0"/>
              </a:spcAft>
              <a:buClr>
                <a:schemeClr val="folHlink"/>
              </a:buClr>
              <a:buSzPts val="1800"/>
              <a:buFont typeface="Arial"/>
              <a:buChar char="●"/>
            </a:pPr>
            <a:r>
              <a:rPr lang="en" sz="1800"/>
              <a:t>Managed</a:t>
            </a:r>
            <a:endParaRPr sz="1800"/>
          </a:p>
          <a:p>
            <a:pPr marL="914400" lvl="1" indent="-342900" rtl="0">
              <a:spcBef>
                <a:spcPts val="1000"/>
              </a:spcBef>
              <a:spcAft>
                <a:spcPts val="0"/>
              </a:spcAft>
              <a:buClr>
                <a:schemeClr val="folHlink"/>
              </a:buClr>
              <a:buSzPts val="1800"/>
              <a:buFont typeface="Arial"/>
              <a:buChar char="○"/>
            </a:pPr>
            <a:r>
              <a:rPr lang="en" sz="1800"/>
              <a:t>Service Instance Lifecycle</a:t>
            </a:r>
            <a:endParaRPr sz="1800"/>
          </a:p>
          <a:p>
            <a:pPr marL="914400" lvl="1" indent="-342900" rtl="0">
              <a:spcBef>
                <a:spcPts val="1000"/>
              </a:spcBef>
              <a:spcAft>
                <a:spcPts val="0"/>
              </a:spcAft>
              <a:buClr>
                <a:schemeClr val="folHlink"/>
              </a:buClr>
              <a:buSzPts val="1800"/>
              <a:buFont typeface="Arial"/>
              <a:buChar char="○"/>
            </a:pPr>
            <a:r>
              <a:rPr lang="en" sz="1800"/>
              <a:t>Service Catalogue</a:t>
            </a:r>
            <a:endParaRPr sz="1800"/>
          </a:p>
          <a:p>
            <a:pPr marL="457200" lvl="0" indent="-342900" rtl="0">
              <a:spcBef>
                <a:spcPts val="1000"/>
              </a:spcBef>
              <a:spcAft>
                <a:spcPts val="0"/>
              </a:spcAft>
              <a:buClr>
                <a:schemeClr val="folHlink"/>
              </a:buClr>
              <a:buSzPts val="1800"/>
              <a:buFont typeface="Arial"/>
              <a:buChar char="●"/>
            </a:pPr>
            <a:r>
              <a:rPr lang="en" sz="1800"/>
              <a:t>Instancing</a:t>
            </a:r>
            <a:endParaRPr sz="1800"/>
          </a:p>
          <a:p>
            <a:pPr marL="914400" lvl="1" indent="-342900" rtl="0">
              <a:spcBef>
                <a:spcPts val="1000"/>
              </a:spcBef>
              <a:spcAft>
                <a:spcPts val="0"/>
              </a:spcAft>
              <a:buClr>
                <a:schemeClr val="folHlink"/>
              </a:buClr>
              <a:buSzPts val="1800"/>
              <a:buFont typeface="Arial"/>
              <a:buChar char="○"/>
            </a:pPr>
            <a:r>
              <a:rPr lang="en" sz="1800"/>
              <a:t>Reserved</a:t>
            </a:r>
            <a:endParaRPr sz="1800"/>
          </a:p>
          <a:p>
            <a:pPr marL="914400" lvl="1" indent="-342900" rtl="0">
              <a:spcBef>
                <a:spcPts val="1000"/>
              </a:spcBef>
              <a:spcAft>
                <a:spcPts val="1000"/>
              </a:spcAft>
              <a:buClr>
                <a:schemeClr val="folHlink"/>
              </a:buClr>
              <a:buSzPts val="1800"/>
              <a:buFont typeface="Arial"/>
              <a:buChar char="○"/>
            </a:pPr>
            <a:r>
              <a:rPr lang="en" sz="1800"/>
              <a:t>Shared</a:t>
            </a:r>
            <a:endParaRPr sz="1800"/>
          </a:p>
        </p:txBody>
      </p:sp>
    </p:spTree>
    <p:extLst>
      <p:ext uri="{BB962C8B-B14F-4D97-AF65-F5344CB8AC3E}">
        <p14:creationId xmlns:p14="http://schemas.microsoft.com/office/powerpoint/2010/main" val="3320791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Open Service Broker API</a:t>
            </a:r>
            <a:endParaRPr/>
          </a:p>
        </p:txBody>
      </p:sp>
      <p:sp>
        <p:nvSpPr>
          <p:cNvPr id="184" name="Shape 184"/>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The Open Service Broker API project allows for a single, simple, and elegant way to deliver services to applications.  </a:t>
            </a:r>
            <a:endParaRPr sz="18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Define and evolve the Open Service Broker API as a specification</a:t>
            </a:r>
            <a:endParaRPr sz="1800"/>
          </a:p>
          <a:p>
            <a:pPr marL="457200" lvl="0" indent="-342900" rtl="0">
              <a:spcBef>
                <a:spcPts val="1000"/>
              </a:spcBef>
              <a:spcAft>
                <a:spcPts val="0"/>
              </a:spcAft>
              <a:buClr>
                <a:schemeClr val="folHlink"/>
              </a:buClr>
              <a:buSzPts val="1800"/>
              <a:buFont typeface="Arial"/>
              <a:buChar char="●"/>
            </a:pPr>
            <a:r>
              <a:rPr lang="en" sz="1800"/>
              <a:t>Conformance test suite to verify both consumer and producer behaviors</a:t>
            </a:r>
            <a:endParaRPr sz="1800"/>
          </a:p>
          <a:p>
            <a:pPr marL="457200" lvl="0" indent="-342900" rtl="0">
              <a:spcBef>
                <a:spcPts val="1000"/>
              </a:spcBef>
              <a:spcAft>
                <a:spcPts val="0"/>
              </a:spcAft>
              <a:buClr>
                <a:schemeClr val="folHlink"/>
              </a:buClr>
              <a:buSzPts val="1800"/>
              <a:buFont typeface="Arial"/>
              <a:buChar char="●"/>
            </a:pPr>
            <a:r>
              <a:rPr lang="en" sz="1800"/>
              <a:t>Broad industry adoption in support of the end user community</a:t>
            </a:r>
            <a:endParaRPr sz="1800"/>
          </a:p>
          <a:p>
            <a:pPr marL="457200" lvl="0" indent="-342900" rtl="0">
              <a:spcBef>
                <a:spcPts val="1000"/>
              </a:spcBef>
              <a:spcAft>
                <a:spcPts val="1000"/>
              </a:spcAft>
              <a:buClr>
                <a:schemeClr val="folHlink"/>
              </a:buClr>
              <a:buSzPts val="1800"/>
              <a:buFont typeface="Arial"/>
              <a:buChar char="●"/>
            </a:pPr>
            <a:r>
              <a:rPr lang="en" sz="1800"/>
              <a:t>Fujitsu, Google, IBM, Pivotal, RedHat and SAP</a:t>
            </a:r>
            <a:endParaRPr sz="1800"/>
          </a:p>
        </p:txBody>
      </p:sp>
    </p:spTree>
    <p:extLst>
      <p:ext uri="{BB962C8B-B14F-4D97-AF65-F5344CB8AC3E}">
        <p14:creationId xmlns:p14="http://schemas.microsoft.com/office/powerpoint/2010/main" val="1777157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Azure Service Broker</a:t>
            </a:r>
            <a:endParaRPr/>
          </a:p>
        </p:txBody>
      </p:sp>
      <p:sp>
        <p:nvSpPr>
          <p:cNvPr id="190" name="Shape 190"/>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Meta Service Broker</a:t>
            </a:r>
            <a:endParaRPr sz="1600" b="1">
              <a:solidFill>
                <a:schemeClr val="lt2"/>
              </a:solidFill>
            </a:endParaRPr>
          </a:p>
          <a:p>
            <a:pPr marL="457200" marR="0" lvl="0" indent="-342900" algn="l" rtl="0">
              <a:lnSpc>
                <a:spcPct val="110000"/>
              </a:lnSpc>
              <a:spcBef>
                <a:spcPts val="1000"/>
              </a:spcBef>
              <a:spcAft>
                <a:spcPts val="0"/>
              </a:spcAft>
              <a:buClr>
                <a:schemeClr val="folHlink"/>
              </a:buClr>
              <a:buSzPts val="1800"/>
              <a:buFont typeface="Arial"/>
              <a:buChar char="●"/>
            </a:pPr>
            <a:r>
              <a:rPr lang="en" sz="1800"/>
              <a:t>Node.JS</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Deployable to Cloud Foundry</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Production Ready</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First Party</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Azure MySQL</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Azure CosmosDB</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Azure Redis Cache</a:t>
            </a:r>
            <a:endParaRPr sz="1800"/>
          </a:p>
          <a:p>
            <a:pPr marL="914400" marR="0" lvl="1" indent="-342900" algn="l" rtl="0">
              <a:lnSpc>
                <a:spcPct val="110000"/>
              </a:lnSpc>
              <a:spcBef>
                <a:spcPts val="1000"/>
              </a:spcBef>
              <a:spcAft>
                <a:spcPts val="1000"/>
              </a:spcAft>
              <a:buClr>
                <a:schemeClr val="folHlink"/>
              </a:buClr>
              <a:buSzPts val="1800"/>
              <a:buFont typeface="Arial"/>
              <a:buChar char="○"/>
            </a:pPr>
            <a:r>
              <a:rPr lang="en" sz="1800"/>
              <a:t>Et al</a:t>
            </a:r>
            <a:endParaRPr sz="1800"/>
          </a:p>
        </p:txBody>
      </p:sp>
      <p:sp>
        <p:nvSpPr>
          <p:cNvPr id="191" name="Shape 191"/>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Open Service Broker</a:t>
            </a:r>
            <a:endParaRPr sz="1600" b="1">
              <a:solidFill>
                <a:schemeClr val="lt2"/>
              </a:solidFill>
            </a:endParaRPr>
          </a:p>
          <a:p>
            <a:pPr marL="457200" marR="0" lvl="0" indent="-342900" algn="l" rtl="0">
              <a:lnSpc>
                <a:spcPct val="110000"/>
              </a:lnSpc>
              <a:spcBef>
                <a:spcPts val="1000"/>
              </a:spcBef>
              <a:spcAft>
                <a:spcPts val="0"/>
              </a:spcAft>
              <a:buClr>
                <a:schemeClr val="folHlink"/>
              </a:buClr>
              <a:buSzPts val="1800"/>
              <a:buFont typeface="Arial"/>
              <a:buChar char="●"/>
            </a:pPr>
            <a:r>
              <a:rPr lang="en" sz="1800"/>
              <a:t>Golang</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Targets</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Pivotal Cloud Foundry</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Kubernetes (PKS)</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Active Alpha Development</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First Party</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Azure CosmosDB</a:t>
            </a:r>
            <a:endParaRPr sz="1800"/>
          </a:p>
          <a:p>
            <a:pPr marL="914400" marR="0" lvl="1" indent="-342900" algn="l" rtl="0">
              <a:lnSpc>
                <a:spcPct val="110000"/>
              </a:lnSpc>
              <a:spcBef>
                <a:spcPts val="1000"/>
              </a:spcBef>
              <a:spcAft>
                <a:spcPts val="1000"/>
              </a:spcAft>
              <a:buClr>
                <a:schemeClr val="folHlink"/>
              </a:buClr>
              <a:buSzPts val="1800"/>
              <a:buFont typeface="Arial"/>
              <a:buChar char="○"/>
            </a:pPr>
            <a:r>
              <a:rPr lang="en" sz="1800"/>
              <a:t>Et al</a:t>
            </a:r>
            <a:endParaRPr sz="1800"/>
          </a:p>
        </p:txBody>
      </p:sp>
    </p:spTree>
    <p:extLst>
      <p:ext uri="{BB962C8B-B14F-4D97-AF65-F5344CB8AC3E}">
        <p14:creationId xmlns:p14="http://schemas.microsoft.com/office/powerpoint/2010/main" val="349970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VCAP_SERVICES</a:t>
            </a:r>
            <a:endParaRPr/>
          </a:p>
        </p:txBody>
      </p:sp>
      <p:sp>
        <p:nvSpPr>
          <p:cNvPr id="197" name="Shape 197"/>
          <p:cNvSpPr txBox="1">
            <a:spLocks noGrp="1"/>
          </p:cNvSpPr>
          <p:nvPr>
            <p:ph type="body" idx="1"/>
          </p:nvPr>
        </p:nvSpPr>
        <p:spPr>
          <a:xfrm>
            <a:off x="915400" y="900400"/>
            <a:ext cx="7333200" cy="37695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"VCAP_APPLICATION"</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"application_id"</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"c1aea30c-f64e-4254-9549-844fae002b7f",</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"application_name"</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"app-usage-server",</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"application_uris"</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"app-usage.sys.emea.reboot3times.org"</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666600"/>
                </a:solidFill>
                <a:latin typeface="Consolas"/>
                <a:ea typeface="Consolas"/>
                <a:cs typeface="Consolas"/>
                <a:sym typeface="Consolas"/>
              </a:rPr>
              <a:t>],</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"application_version"</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"8130de90-e9da-4120-bc4c-88d711b07567",</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"cf_api"</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"https://api.sys.emea.reboot3times.org",</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"limits"</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"disk"</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6666"/>
                </a:solidFill>
                <a:latin typeface="Consolas"/>
                <a:ea typeface="Consolas"/>
                <a:cs typeface="Consolas"/>
                <a:sym typeface="Consolas"/>
              </a:rPr>
              <a:t>1024,</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"fds"</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6666"/>
                </a:solidFill>
                <a:latin typeface="Consolas"/>
                <a:ea typeface="Consolas"/>
                <a:cs typeface="Consolas"/>
                <a:sym typeface="Consolas"/>
              </a:rPr>
              <a:t>16384,</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"mem"</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6666"/>
                </a:solidFill>
                <a:latin typeface="Consolas"/>
                <a:ea typeface="Consolas"/>
                <a:cs typeface="Consolas"/>
                <a:sym typeface="Consolas"/>
              </a:rPr>
              <a:t>1024</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666600"/>
                </a:solidFill>
                <a:latin typeface="Consolas"/>
                <a:ea typeface="Consolas"/>
                <a:cs typeface="Consolas"/>
                <a:sym typeface="Consolas"/>
              </a:rPr>
              <a:t>},</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"name"</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"app-usage-server",</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"space_id"</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"7715cadf-b9db-409d-a0b7-b3b9af2d6309",</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"space_name"</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"system",</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"uris"</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"app-usage.sys.emea.reboot3times.org"</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666600"/>
                </a:solidFill>
                <a:latin typeface="Consolas"/>
                <a:ea typeface="Consolas"/>
                <a:cs typeface="Consolas"/>
                <a:sym typeface="Consolas"/>
              </a:rPr>
              <a:t>],</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"users"</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0088"/>
                </a:solidFill>
                <a:latin typeface="Consolas"/>
                <a:ea typeface="Consolas"/>
                <a:cs typeface="Consolas"/>
                <a:sym typeface="Consolas"/>
              </a:rPr>
              <a:t>null,</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"version"</a:t>
            </a:r>
            <a:r>
              <a:rPr lang="en" sz="900" b="1">
                <a:solidFill>
                  <a:srgbClr val="666600"/>
                </a:solidFill>
                <a:latin typeface="Consolas"/>
                <a:ea typeface="Consolas"/>
                <a:cs typeface="Consolas"/>
                <a:sym typeface="Consolas"/>
              </a:rPr>
              <a:t>:</a:t>
            </a:r>
            <a:r>
              <a:rPr lang="en" sz="900" b="1">
                <a:solidFill>
                  <a:schemeClr val="folHlink"/>
                </a:solidFill>
                <a:latin typeface="Consolas"/>
                <a:ea typeface="Consolas"/>
                <a:cs typeface="Consolas"/>
                <a:sym typeface="Consolas"/>
              </a:rPr>
              <a:t> </a:t>
            </a:r>
            <a:r>
              <a:rPr lang="en" sz="900" b="1">
                <a:solidFill>
                  <a:srgbClr val="008800"/>
                </a:solidFill>
                <a:latin typeface="Consolas"/>
                <a:ea typeface="Consolas"/>
                <a:cs typeface="Consolas"/>
                <a:sym typeface="Consolas"/>
              </a:rPr>
              <a:t>"8130de90-e9da-4120-bc4c-88d711b07567"</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 }</a:t>
            </a:r>
            <a:endParaRPr sz="9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900" b="1">
                <a:solidFill>
                  <a:schemeClr val="folHlink"/>
                </a:solidFill>
                <a:latin typeface="Consolas"/>
                <a:ea typeface="Consolas"/>
                <a:cs typeface="Consolas"/>
                <a:sym typeface="Consolas"/>
              </a:rPr>
              <a:t>}</a:t>
            </a:r>
            <a:endParaRPr b="1">
              <a:solidFill>
                <a:srgbClr val="006666"/>
              </a:solidFill>
              <a:latin typeface="Consolas"/>
              <a:ea typeface="Consolas"/>
              <a:cs typeface="Consolas"/>
              <a:sym typeface="Consolas"/>
            </a:endParaRPr>
          </a:p>
        </p:txBody>
      </p:sp>
    </p:spTree>
    <p:extLst>
      <p:ext uri="{BB962C8B-B14F-4D97-AF65-F5344CB8AC3E}">
        <p14:creationId xmlns:p14="http://schemas.microsoft.com/office/powerpoint/2010/main" val="1710663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Introducing Spring Boot</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TWO</a:t>
            </a:r>
            <a:endParaRPr/>
          </a:p>
        </p:txBody>
      </p:sp>
      <p:grpSp>
        <p:nvGrpSpPr>
          <p:cNvPr id="172" name="Shape 172"/>
          <p:cNvGrpSpPr/>
          <p:nvPr/>
        </p:nvGrpSpPr>
        <p:grpSpPr>
          <a:xfrm>
            <a:off x="7286697" y="4425215"/>
            <a:ext cx="1710279" cy="572016"/>
            <a:chOff x="884672" y="4025490"/>
            <a:chExt cx="1710279" cy="572016"/>
          </a:xfrm>
        </p:grpSpPr>
        <p:sp>
          <p:nvSpPr>
            <p:cNvPr id="173" name="Shape 173"/>
            <p:cNvSpPr/>
            <p:nvPr/>
          </p:nvSpPr>
          <p:spPr>
            <a:xfrm>
              <a:off x="884672" y="4025490"/>
              <a:ext cx="471034" cy="455331"/>
            </a:xfrm>
            <a:custGeom>
              <a:avLst/>
              <a:gdLst/>
              <a:ahLst/>
              <a:cxnLst/>
              <a:rect l="0" t="0" r="0" b="0"/>
              <a:pathLst>
                <a:path w="14698" h="14208" extrusionOk="0">
                  <a:moveTo>
                    <a:pt x="12885" y="1576"/>
                  </a:moveTo>
                  <a:cubicBezTo>
                    <a:pt x="13702" y="4028"/>
                    <a:pt x="14698" y="7862"/>
                    <a:pt x="12914" y="10225"/>
                  </a:cubicBezTo>
                  <a:cubicBezTo>
                    <a:pt x="11810" y="11694"/>
                    <a:pt x="9923" y="11926"/>
                    <a:pt x="8076" y="11926"/>
                  </a:cubicBezTo>
                  <a:cubicBezTo>
                    <a:pt x="7222" y="11926"/>
                    <a:pt x="6377" y="11876"/>
                    <a:pt x="5622" y="11876"/>
                  </a:cubicBezTo>
                  <a:cubicBezTo>
                    <a:pt x="5415" y="11876"/>
                    <a:pt x="5215" y="11880"/>
                    <a:pt x="5023" y="11889"/>
                  </a:cubicBezTo>
                  <a:cubicBezTo>
                    <a:pt x="5023" y="11889"/>
                    <a:pt x="4607" y="11919"/>
                    <a:pt x="4176" y="11978"/>
                  </a:cubicBezTo>
                  <a:cubicBezTo>
                    <a:pt x="4176" y="11978"/>
                    <a:pt x="4339" y="11919"/>
                    <a:pt x="4548" y="11845"/>
                  </a:cubicBezTo>
                  <a:cubicBezTo>
                    <a:pt x="6227" y="11265"/>
                    <a:pt x="7029" y="11146"/>
                    <a:pt x="8055" y="10611"/>
                  </a:cubicBezTo>
                  <a:cubicBezTo>
                    <a:pt x="9972" y="9630"/>
                    <a:pt x="11889" y="7490"/>
                    <a:pt x="12275" y="5261"/>
                  </a:cubicBezTo>
                  <a:lnTo>
                    <a:pt x="12275" y="5261"/>
                  </a:lnTo>
                  <a:cubicBezTo>
                    <a:pt x="11547" y="7401"/>
                    <a:pt x="9318" y="9244"/>
                    <a:pt x="7282" y="10002"/>
                  </a:cubicBezTo>
                  <a:cubicBezTo>
                    <a:pt x="5900" y="10507"/>
                    <a:pt x="3388" y="11012"/>
                    <a:pt x="3388" y="11012"/>
                  </a:cubicBezTo>
                  <a:lnTo>
                    <a:pt x="3284" y="10953"/>
                  </a:lnTo>
                  <a:cubicBezTo>
                    <a:pt x="1590" y="10121"/>
                    <a:pt x="1531" y="6435"/>
                    <a:pt x="4637" y="5232"/>
                  </a:cubicBezTo>
                  <a:cubicBezTo>
                    <a:pt x="5989" y="4711"/>
                    <a:pt x="7297" y="5009"/>
                    <a:pt x="8768" y="4652"/>
                  </a:cubicBezTo>
                  <a:cubicBezTo>
                    <a:pt x="10328" y="4280"/>
                    <a:pt x="12142" y="3106"/>
                    <a:pt x="12885" y="1576"/>
                  </a:cubicBezTo>
                  <a:close/>
                  <a:moveTo>
                    <a:pt x="2813" y="11366"/>
                  </a:moveTo>
                  <a:cubicBezTo>
                    <a:pt x="2948" y="11366"/>
                    <a:pt x="3085" y="11412"/>
                    <a:pt x="3195" y="11503"/>
                  </a:cubicBezTo>
                  <a:cubicBezTo>
                    <a:pt x="3463" y="11711"/>
                    <a:pt x="3492" y="12097"/>
                    <a:pt x="3284" y="12350"/>
                  </a:cubicBezTo>
                  <a:cubicBezTo>
                    <a:pt x="3166" y="12502"/>
                    <a:pt x="2991" y="12582"/>
                    <a:pt x="2815" y="12582"/>
                  </a:cubicBezTo>
                  <a:cubicBezTo>
                    <a:pt x="2681" y="12582"/>
                    <a:pt x="2546" y="12536"/>
                    <a:pt x="2437" y="12439"/>
                  </a:cubicBezTo>
                  <a:cubicBezTo>
                    <a:pt x="2170" y="12231"/>
                    <a:pt x="2140" y="11860"/>
                    <a:pt x="2348" y="11592"/>
                  </a:cubicBezTo>
                  <a:cubicBezTo>
                    <a:pt x="2465" y="11442"/>
                    <a:pt x="2639" y="11366"/>
                    <a:pt x="2813" y="11366"/>
                  </a:cubicBezTo>
                  <a:close/>
                  <a:moveTo>
                    <a:pt x="7104" y="0"/>
                  </a:moveTo>
                  <a:cubicBezTo>
                    <a:pt x="3195" y="0"/>
                    <a:pt x="0" y="3196"/>
                    <a:pt x="0" y="7104"/>
                  </a:cubicBezTo>
                  <a:cubicBezTo>
                    <a:pt x="0" y="9155"/>
                    <a:pt x="877" y="11012"/>
                    <a:pt x="2274" y="12305"/>
                  </a:cubicBezTo>
                  <a:lnTo>
                    <a:pt x="2541" y="12543"/>
                  </a:lnTo>
                  <a:cubicBezTo>
                    <a:pt x="3775" y="13583"/>
                    <a:pt x="5365" y="14208"/>
                    <a:pt x="7104" y="14208"/>
                  </a:cubicBezTo>
                  <a:cubicBezTo>
                    <a:pt x="10849" y="14208"/>
                    <a:pt x="13925" y="11295"/>
                    <a:pt x="14192" y="7624"/>
                  </a:cubicBezTo>
                  <a:cubicBezTo>
                    <a:pt x="14386" y="5811"/>
                    <a:pt x="13851" y="3537"/>
                    <a:pt x="12944" y="818"/>
                  </a:cubicBezTo>
                  <a:cubicBezTo>
                    <a:pt x="12736" y="1308"/>
                    <a:pt x="12483" y="1754"/>
                    <a:pt x="12186" y="2155"/>
                  </a:cubicBezTo>
                  <a:cubicBezTo>
                    <a:pt x="10893" y="833"/>
                    <a:pt x="9095"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1458546" y="4139804"/>
              <a:ext cx="175781" cy="228627"/>
            </a:xfrm>
            <a:custGeom>
              <a:avLst/>
              <a:gdLst/>
              <a:ahLst/>
              <a:cxnLst/>
              <a:rect l="0" t="0" r="0" b="0"/>
              <a:pathLst>
                <a:path w="5485" h="7134" extrusionOk="0">
                  <a:moveTo>
                    <a:pt x="2795" y="0"/>
                  </a:moveTo>
                  <a:cubicBezTo>
                    <a:pt x="1427" y="0"/>
                    <a:pt x="342" y="803"/>
                    <a:pt x="342" y="2096"/>
                  </a:cubicBezTo>
                  <a:lnTo>
                    <a:pt x="342" y="2125"/>
                  </a:lnTo>
                  <a:cubicBezTo>
                    <a:pt x="342" y="3448"/>
                    <a:pt x="1487" y="3864"/>
                    <a:pt x="2497" y="4146"/>
                  </a:cubicBezTo>
                  <a:cubicBezTo>
                    <a:pt x="3315" y="4399"/>
                    <a:pt x="4043" y="4577"/>
                    <a:pt x="4043" y="5112"/>
                  </a:cubicBezTo>
                  <a:lnTo>
                    <a:pt x="4043" y="5142"/>
                  </a:lnTo>
                  <a:cubicBezTo>
                    <a:pt x="4043" y="5603"/>
                    <a:pt x="3642" y="5885"/>
                    <a:pt x="2973" y="5885"/>
                  </a:cubicBezTo>
                  <a:cubicBezTo>
                    <a:pt x="2349" y="5885"/>
                    <a:pt x="1650" y="5662"/>
                    <a:pt x="982" y="5216"/>
                  </a:cubicBezTo>
                  <a:cubicBezTo>
                    <a:pt x="892" y="5172"/>
                    <a:pt x="773" y="5127"/>
                    <a:pt x="655" y="5127"/>
                  </a:cubicBezTo>
                  <a:cubicBezTo>
                    <a:pt x="283" y="5127"/>
                    <a:pt x="1" y="5410"/>
                    <a:pt x="1" y="5766"/>
                  </a:cubicBezTo>
                  <a:cubicBezTo>
                    <a:pt x="1" y="6034"/>
                    <a:pt x="134" y="6227"/>
                    <a:pt x="313" y="6316"/>
                  </a:cubicBezTo>
                  <a:cubicBezTo>
                    <a:pt x="1100" y="6866"/>
                    <a:pt x="2052" y="7133"/>
                    <a:pt x="2928" y="7133"/>
                  </a:cubicBezTo>
                  <a:cubicBezTo>
                    <a:pt x="4370" y="7133"/>
                    <a:pt x="5484" y="6420"/>
                    <a:pt x="5484" y="4979"/>
                  </a:cubicBezTo>
                  <a:lnTo>
                    <a:pt x="5484" y="4949"/>
                  </a:lnTo>
                  <a:cubicBezTo>
                    <a:pt x="5484" y="3701"/>
                    <a:pt x="4355" y="3255"/>
                    <a:pt x="3344" y="2943"/>
                  </a:cubicBezTo>
                  <a:cubicBezTo>
                    <a:pt x="2542" y="2675"/>
                    <a:pt x="1799" y="2467"/>
                    <a:pt x="1799" y="1962"/>
                  </a:cubicBezTo>
                  <a:lnTo>
                    <a:pt x="1799" y="1932"/>
                  </a:lnTo>
                  <a:cubicBezTo>
                    <a:pt x="1799" y="1546"/>
                    <a:pt x="2156" y="1248"/>
                    <a:pt x="2765" y="1248"/>
                  </a:cubicBezTo>
                  <a:cubicBezTo>
                    <a:pt x="3240" y="1248"/>
                    <a:pt x="3820" y="1442"/>
                    <a:pt x="4385" y="1724"/>
                  </a:cubicBezTo>
                  <a:cubicBezTo>
                    <a:pt x="4489" y="1769"/>
                    <a:pt x="4563" y="1798"/>
                    <a:pt x="4697" y="1798"/>
                  </a:cubicBezTo>
                  <a:cubicBezTo>
                    <a:pt x="5053" y="1798"/>
                    <a:pt x="5351" y="1531"/>
                    <a:pt x="5351" y="1159"/>
                  </a:cubicBezTo>
                  <a:cubicBezTo>
                    <a:pt x="5351" y="892"/>
                    <a:pt x="5187" y="684"/>
                    <a:pt x="4964" y="565"/>
                  </a:cubicBezTo>
                  <a:cubicBezTo>
                    <a:pt x="4296" y="208"/>
                    <a:pt x="3538" y="0"/>
                    <a:pt x="2795"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1653812" y="4138842"/>
              <a:ext cx="228178" cy="294356"/>
            </a:xfrm>
            <a:custGeom>
              <a:avLst/>
              <a:gdLst/>
              <a:ahLst/>
              <a:cxnLst/>
              <a:rect l="0" t="0" r="0" b="0"/>
              <a:pathLst>
                <a:path w="7120" h="9185" extrusionOk="0">
                  <a:moveTo>
                    <a:pt x="3538" y="1368"/>
                  </a:moveTo>
                  <a:cubicBezTo>
                    <a:pt x="4608" y="1368"/>
                    <a:pt x="5514" y="2244"/>
                    <a:pt x="5514" y="3582"/>
                  </a:cubicBezTo>
                  <a:lnTo>
                    <a:pt x="5514" y="3612"/>
                  </a:lnTo>
                  <a:cubicBezTo>
                    <a:pt x="5514" y="4964"/>
                    <a:pt x="4623" y="5811"/>
                    <a:pt x="3538" y="5811"/>
                  </a:cubicBezTo>
                  <a:cubicBezTo>
                    <a:pt x="2468" y="5811"/>
                    <a:pt x="1531" y="4919"/>
                    <a:pt x="1531" y="3612"/>
                  </a:cubicBezTo>
                  <a:lnTo>
                    <a:pt x="1531" y="3582"/>
                  </a:lnTo>
                  <a:cubicBezTo>
                    <a:pt x="1531" y="2259"/>
                    <a:pt x="2468" y="1368"/>
                    <a:pt x="3538" y="1368"/>
                  </a:cubicBezTo>
                  <a:close/>
                  <a:moveTo>
                    <a:pt x="3924" y="0"/>
                  </a:moveTo>
                  <a:cubicBezTo>
                    <a:pt x="2795" y="0"/>
                    <a:pt x="2081" y="580"/>
                    <a:pt x="1576" y="1293"/>
                  </a:cubicBezTo>
                  <a:lnTo>
                    <a:pt x="1576" y="833"/>
                  </a:lnTo>
                  <a:cubicBezTo>
                    <a:pt x="1576" y="387"/>
                    <a:pt x="1219" y="30"/>
                    <a:pt x="774" y="30"/>
                  </a:cubicBezTo>
                  <a:cubicBezTo>
                    <a:pt x="328" y="30"/>
                    <a:pt x="1" y="387"/>
                    <a:pt x="1" y="833"/>
                  </a:cubicBezTo>
                  <a:lnTo>
                    <a:pt x="1" y="8412"/>
                  </a:lnTo>
                  <a:cubicBezTo>
                    <a:pt x="1" y="8858"/>
                    <a:pt x="343" y="9185"/>
                    <a:pt x="774" y="9185"/>
                  </a:cubicBezTo>
                  <a:cubicBezTo>
                    <a:pt x="1219" y="9185"/>
                    <a:pt x="1576" y="8858"/>
                    <a:pt x="1576" y="8412"/>
                  </a:cubicBezTo>
                  <a:lnTo>
                    <a:pt x="1576" y="5975"/>
                  </a:lnTo>
                  <a:cubicBezTo>
                    <a:pt x="2052" y="6599"/>
                    <a:pt x="2780" y="7178"/>
                    <a:pt x="3924" y="7178"/>
                  </a:cubicBezTo>
                  <a:cubicBezTo>
                    <a:pt x="5559" y="7178"/>
                    <a:pt x="7119" y="5885"/>
                    <a:pt x="7119" y="3612"/>
                  </a:cubicBezTo>
                  <a:lnTo>
                    <a:pt x="7119" y="3582"/>
                  </a:lnTo>
                  <a:cubicBezTo>
                    <a:pt x="7119" y="1278"/>
                    <a:pt x="5544" y="0"/>
                    <a:pt x="39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Shape 176"/>
            <p:cNvSpPr/>
            <p:nvPr/>
          </p:nvSpPr>
          <p:spPr>
            <a:xfrm>
              <a:off x="1900994" y="4139804"/>
              <a:ext cx="131491" cy="228627"/>
            </a:xfrm>
            <a:custGeom>
              <a:avLst/>
              <a:gdLst/>
              <a:ahLst/>
              <a:cxnLst/>
              <a:rect l="0" t="0" r="0" b="0"/>
              <a:pathLst>
                <a:path w="4103" h="7134" extrusionOk="0">
                  <a:moveTo>
                    <a:pt x="788" y="0"/>
                  </a:moveTo>
                  <a:cubicBezTo>
                    <a:pt x="342" y="0"/>
                    <a:pt x="1" y="357"/>
                    <a:pt x="1" y="803"/>
                  </a:cubicBezTo>
                  <a:lnTo>
                    <a:pt x="1" y="6361"/>
                  </a:lnTo>
                  <a:cubicBezTo>
                    <a:pt x="1" y="6792"/>
                    <a:pt x="357" y="7133"/>
                    <a:pt x="788" y="7133"/>
                  </a:cubicBezTo>
                  <a:cubicBezTo>
                    <a:pt x="1234" y="7133"/>
                    <a:pt x="1576" y="6777"/>
                    <a:pt x="1576" y="6361"/>
                  </a:cubicBezTo>
                  <a:lnTo>
                    <a:pt x="1576" y="4072"/>
                  </a:lnTo>
                  <a:cubicBezTo>
                    <a:pt x="1576" y="2720"/>
                    <a:pt x="2349" y="1739"/>
                    <a:pt x="3478" y="1546"/>
                  </a:cubicBezTo>
                  <a:cubicBezTo>
                    <a:pt x="3835" y="1471"/>
                    <a:pt x="4102" y="1204"/>
                    <a:pt x="4102" y="788"/>
                  </a:cubicBezTo>
                  <a:cubicBezTo>
                    <a:pt x="4102" y="327"/>
                    <a:pt x="3820" y="0"/>
                    <a:pt x="3315" y="0"/>
                  </a:cubicBezTo>
                  <a:cubicBezTo>
                    <a:pt x="2631" y="0"/>
                    <a:pt x="1665" y="580"/>
                    <a:pt x="1576" y="1174"/>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7" name="Shape 177"/>
            <p:cNvSpPr/>
            <p:nvPr/>
          </p:nvSpPr>
          <p:spPr>
            <a:xfrm>
              <a:off x="2051489" y="4139804"/>
              <a:ext cx="50539" cy="228627"/>
            </a:xfrm>
            <a:custGeom>
              <a:avLst/>
              <a:gdLst/>
              <a:ahLst/>
              <a:cxnLst/>
              <a:rect l="0" t="0" r="0" b="0"/>
              <a:pathLst>
                <a:path w="1577" h="7134" extrusionOk="0">
                  <a:moveTo>
                    <a:pt x="788" y="0"/>
                  </a:moveTo>
                  <a:cubicBezTo>
                    <a:pt x="343" y="0"/>
                    <a:pt x="1" y="357"/>
                    <a:pt x="1" y="803"/>
                  </a:cubicBezTo>
                  <a:lnTo>
                    <a:pt x="1" y="6361"/>
                  </a:lnTo>
                  <a:cubicBezTo>
                    <a:pt x="1" y="6792"/>
                    <a:pt x="357" y="7133"/>
                    <a:pt x="788" y="7133"/>
                  </a:cubicBezTo>
                  <a:cubicBezTo>
                    <a:pt x="1234" y="7133"/>
                    <a:pt x="1576" y="6792"/>
                    <a:pt x="1576" y="6361"/>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2127698" y="4139804"/>
              <a:ext cx="198150" cy="228627"/>
            </a:xfrm>
            <a:custGeom>
              <a:avLst/>
              <a:gdLst/>
              <a:ahLst/>
              <a:cxnLst/>
              <a:rect l="0" t="0" r="0" b="0"/>
              <a:pathLst>
                <a:path w="6183" h="7134" extrusionOk="0">
                  <a:moveTo>
                    <a:pt x="788" y="0"/>
                  </a:moveTo>
                  <a:cubicBezTo>
                    <a:pt x="342" y="0"/>
                    <a:pt x="1" y="357"/>
                    <a:pt x="1" y="803"/>
                  </a:cubicBezTo>
                  <a:lnTo>
                    <a:pt x="1" y="6361"/>
                  </a:lnTo>
                  <a:cubicBezTo>
                    <a:pt x="1" y="6792"/>
                    <a:pt x="357" y="7133"/>
                    <a:pt x="788" y="7133"/>
                  </a:cubicBezTo>
                  <a:cubicBezTo>
                    <a:pt x="1234" y="7133"/>
                    <a:pt x="1576" y="6792"/>
                    <a:pt x="1576" y="6361"/>
                  </a:cubicBezTo>
                  <a:lnTo>
                    <a:pt x="1576" y="3151"/>
                  </a:lnTo>
                  <a:cubicBezTo>
                    <a:pt x="1576" y="2081"/>
                    <a:pt x="2215" y="1442"/>
                    <a:pt x="3136" y="1442"/>
                  </a:cubicBezTo>
                  <a:cubicBezTo>
                    <a:pt x="4073" y="1442"/>
                    <a:pt x="4608" y="2051"/>
                    <a:pt x="4608" y="3121"/>
                  </a:cubicBezTo>
                  <a:lnTo>
                    <a:pt x="4608" y="6361"/>
                  </a:lnTo>
                  <a:cubicBezTo>
                    <a:pt x="4608" y="6792"/>
                    <a:pt x="4964" y="7133"/>
                    <a:pt x="5410" y="7133"/>
                  </a:cubicBezTo>
                  <a:cubicBezTo>
                    <a:pt x="5841" y="7133"/>
                    <a:pt x="6183" y="6792"/>
                    <a:pt x="6183" y="6361"/>
                  </a:cubicBezTo>
                  <a:lnTo>
                    <a:pt x="6183" y="2645"/>
                  </a:lnTo>
                  <a:cubicBezTo>
                    <a:pt x="6183" y="1040"/>
                    <a:pt x="5291" y="0"/>
                    <a:pt x="3731" y="0"/>
                  </a:cubicBezTo>
                  <a:cubicBezTo>
                    <a:pt x="2661" y="0"/>
                    <a:pt x="2022" y="491"/>
                    <a:pt x="1576" y="1130"/>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2344884" y="4138362"/>
              <a:ext cx="228627" cy="293395"/>
            </a:xfrm>
            <a:custGeom>
              <a:avLst/>
              <a:gdLst/>
              <a:ahLst/>
              <a:cxnLst/>
              <a:rect l="0" t="0" r="0" b="0"/>
              <a:pathLst>
                <a:path w="7134" h="9155" extrusionOk="0">
                  <a:moveTo>
                    <a:pt x="3582" y="1368"/>
                  </a:moveTo>
                  <a:cubicBezTo>
                    <a:pt x="4652" y="1368"/>
                    <a:pt x="5588" y="2259"/>
                    <a:pt x="5588" y="3582"/>
                  </a:cubicBezTo>
                  <a:lnTo>
                    <a:pt x="5588" y="3612"/>
                  </a:lnTo>
                  <a:cubicBezTo>
                    <a:pt x="5588" y="4920"/>
                    <a:pt x="4652" y="5811"/>
                    <a:pt x="3582" y="5811"/>
                  </a:cubicBezTo>
                  <a:cubicBezTo>
                    <a:pt x="2497" y="5811"/>
                    <a:pt x="1620" y="4964"/>
                    <a:pt x="1620" y="3612"/>
                  </a:cubicBezTo>
                  <a:lnTo>
                    <a:pt x="1620" y="3582"/>
                  </a:lnTo>
                  <a:cubicBezTo>
                    <a:pt x="1620" y="2245"/>
                    <a:pt x="2512" y="1368"/>
                    <a:pt x="3582" y="1368"/>
                  </a:cubicBezTo>
                  <a:close/>
                  <a:moveTo>
                    <a:pt x="3210" y="1"/>
                  </a:moveTo>
                  <a:cubicBezTo>
                    <a:pt x="1590" y="1"/>
                    <a:pt x="0" y="1279"/>
                    <a:pt x="0" y="3582"/>
                  </a:cubicBezTo>
                  <a:lnTo>
                    <a:pt x="0" y="3612"/>
                  </a:lnTo>
                  <a:cubicBezTo>
                    <a:pt x="0" y="5886"/>
                    <a:pt x="1576" y="7178"/>
                    <a:pt x="3210" y="7178"/>
                  </a:cubicBezTo>
                  <a:cubicBezTo>
                    <a:pt x="4355" y="7178"/>
                    <a:pt x="5068" y="6614"/>
                    <a:pt x="5543" y="5975"/>
                  </a:cubicBezTo>
                  <a:lnTo>
                    <a:pt x="5543" y="5975"/>
                  </a:lnTo>
                  <a:cubicBezTo>
                    <a:pt x="5469" y="7223"/>
                    <a:pt x="4711" y="7877"/>
                    <a:pt x="3374" y="7877"/>
                  </a:cubicBezTo>
                  <a:cubicBezTo>
                    <a:pt x="2586" y="7877"/>
                    <a:pt x="1888" y="7684"/>
                    <a:pt x="1263" y="7327"/>
                  </a:cubicBezTo>
                  <a:cubicBezTo>
                    <a:pt x="1189" y="7282"/>
                    <a:pt x="1085" y="7268"/>
                    <a:pt x="981" y="7268"/>
                  </a:cubicBezTo>
                  <a:cubicBezTo>
                    <a:pt x="610" y="7268"/>
                    <a:pt x="312" y="7565"/>
                    <a:pt x="312" y="7907"/>
                  </a:cubicBezTo>
                  <a:cubicBezTo>
                    <a:pt x="312" y="8219"/>
                    <a:pt x="476" y="8442"/>
                    <a:pt x="758" y="8546"/>
                  </a:cubicBezTo>
                  <a:cubicBezTo>
                    <a:pt x="1590" y="8947"/>
                    <a:pt x="2452" y="9155"/>
                    <a:pt x="3418" y="9155"/>
                  </a:cubicBezTo>
                  <a:cubicBezTo>
                    <a:pt x="4652" y="9155"/>
                    <a:pt x="5618" y="8858"/>
                    <a:pt x="6242" y="8234"/>
                  </a:cubicBezTo>
                  <a:cubicBezTo>
                    <a:pt x="6822" y="7654"/>
                    <a:pt x="7134" y="6792"/>
                    <a:pt x="7134" y="5633"/>
                  </a:cubicBezTo>
                  <a:lnTo>
                    <a:pt x="7134" y="833"/>
                  </a:lnTo>
                  <a:cubicBezTo>
                    <a:pt x="7134" y="387"/>
                    <a:pt x="6792" y="30"/>
                    <a:pt x="6346" y="30"/>
                  </a:cubicBezTo>
                  <a:cubicBezTo>
                    <a:pt x="5900" y="30"/>
                    <a:pt x="5558" y="387"/>
                    <a:pt x="5558" y="833"/>
                  </a:cubicBezTo>
                  <a:lnTo>
                    <a:pt x="5558" y="1293"/>
                  </a:lnTo>
                  <a:cubicBezTo>
                    <a:pt x="5038" y="580"/>
                    <a:pt x="4325" y="1"/>
                    <a:pt x="3210"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2051489" y="4053596"/>
              <a:ext cx="50988" cy="50988"/>
            </a:xfrm>
            <a:custGeom>
              <a:avLst/>
              <a:gdLst/>
              <a:ahLst/>
              <a:cxnLst/>
              <a:rect l="0" t="0" r="0" b="0"/>
              <a:pathLst>
                <a:path w="1591" h="1591" extrusionOk="0">
                  <a:moveTo>
                    <a:pt x="788" y="0"/>
                  </a:moveTo>
                  <a:cubicBezTo>
                    <a:pt x="357" y="0"/>
                    <a:pt x="1" y="357"/>
                    <a:pt x="1" y="788"/>
                  </a:cubicBezTo>
                  <a:cubicBezTo>
                    <a:pt x="1" y="1234"/>
                    <a:pt x="357" y="1590"/>
                    <a:pt x="788" y="1590"/>
                  </a:cubicBezTo>
                  <a:cubicBezTo>
                    <a:pt x="1234" y="1590"/>
                    <a:pt x="1591" y="1234"/>
                    <a:pt x="1591" y="788"/>
                  </a:cubicBezTo>
                  <a:cubicBezTo>
                    <a:pt x="1591"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2256305" y="4484603"/>
              <a:ext cx="14774" cy="93386"/>
            </a:xfrm>
            <a:custGeom>
              <a:avLst/>
              <a:gdLst/>
              <a:ahLst/>
              <a:cxnLst/>
              <a:rect l="0" t="0" r="0" b="0"/>
              <a:pathLst>
                <a:path w="461" h="2914" extrusionOk="0">
                  <a:moveTo>
                    <a:pt x="0" y="1"/>
                  </a:moveTo>
                  <a:lnTo>
                    <a:pt x="0" y="431"/>
                  </a:lnTo>
                  <a:lnTo>
                    <a:pt x="461" y="431"/>
                  </a:lnTo>
                  <a:lnTo>
                    <a:pt x="461" y="1"/>
                  </a:lnTo>
                  <a:close/>
                  <a:moveTo>
                    <a:pt x="0" y="758"/>
                  </a:moveTo>
                  <a:lnTo>
                    <a:pt x="0" y="2913"/>
                  </a:lnTo>
                  <a:lnTo>
                    <a:pt x="461" y="2913"/>
                  </a:lnTo>
                  <a:lnTo>
                    <a:pt x="461" y="758"/>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2281526" y="4508895"/>
              <a:ext cx="72427" cy="70504"/>
            </a:xfrm>
            <a:custGeom>
              <a:avLst/>
              <a:gdLst/>
              <a:ahLst/>
              <a:cxnLst/>
              <a:rect l="0" t="0" r="0" b="0"/>
              <a:pathLst>
                <a:path w="2260" h="2200" extrusionOk="0">
                  <a:moveTo>
                    <a:pt x="1" y="0"/>
                  </a:moveTo>
                  <a:lnTo>
                    <a:pt x="1" y="313"/>
                  </a:lnTo>
                  <a:lnTo>
                    <a:pt x="209" y="313"/>
                  </a:lnTo>
                  <a:lnTo>
                    <a:pt x="729" y="1858"/>
                  </a:lnTo>
                  <a:cubicBezTo>
                    <a:pt x="818" y="2096"/>
                    <a:pt x="952" y="2200"/>
                    <a:pt x="1175" y="2200"/>
                  </a:cubicBezTo>
                  <a:cubicBezTo>
                    <a:pt x="1338" y="2200"/>
                    <a:pt x="1531" y="2170"/>
                    <a:pt x="1635" y="1858"/>
                  </a:cubicBezTo>
                  <a:lnTo>
                    <a:pt x="2260" y="0"/>
                  </a:lnTo>
                  <a:lnTo>
                    <a:pt x="1829" y="0"/>
                  </a:lnTo>
                  <a:lnTo>
                    <a:pt x="1279" y="1724"/>
                  </a:lnTo>
                  <a:cubicBezTo>
                    <a:pt x="1264" y="1799"/>
                    <a:pt x="1249" y="1843"/>
                    <a:pt x="1175" y="1843"/>
                  </a:cubicBezTo>
                  <a:cubicBezTo>
                    <a:pt x="1115" y="1843"/>
                    <a:pt x="1100" y="1799"/>
                    <a:pt x="1071" y="1724"/>
                  </a:cubicBezTo>
                  <a:lnTo>
                    <a:pt x="53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2357735" y="4508895"/>
              <a:ext cx="63390" cy="70504"/>
            </a:xfrm>
            <a:custGeom>
              <a:avLst/>
              <a:gdLst/>
              <a:ahLst/>
              <a:cxnLst/>
              <a:rect l="0" t="0" r="0" b="0"/>
              <a:pathLst>
                <a:path w="1978" h="2200" extrusionOk="0">
                  <a:moveTo>
                    <a:pt x="996" y="357"/>
                  </a:moveTo>
                  <a:cubicBezTo>
                    <a:pt x="1338" y="357"/>
                    <a:pt x="1561" y="610"/>
                    <a:pt x="1561" y="937"/>
                  </a:cubicBezTo>
                  <a:lnTo>
                    <a:pt x="1561" y="1264"/>
                  </a:lnTo>
                  <a:cubicBezTo>
                    <a:pt x="1561" y="1591"/>
                    <a:pt x="1338" y="1843"/>
                    <a:pt x="996" y="1843"/>
                  </a:cubicBezTo>
                  <a:cubicBezTo>
                    <a:pt x="640" y="1843"/>
                    <a:pt x="431" y="1591"/>
                    <a:pt x="431" y="1264"/>
                  </a:cubicBezTo>
                  <a:lnTo>
                    <a:pt x="431" y="937"/>
                  </a:lnTo>
                  <a:cubicBezTo>
                    <a:pt x="431" y="610"/>
                    <a:pt x="625" y="357"/>
                    <a:pt x="996" y="357"/>
                  </a:cubicBezTo>
                  <a:close/>
                  <a:moveTo>
                    <a:pt x="996" y="0"/>
                  </a:moveTo>
                  <a:cubicBezTo>
                    <a:pt x="417" y="0"/>
                    <a:pt x="1" y="372"/>
                    <a:pt x="1" y="937"/>
                  </a:cubicBezTo>
                  <a:lnTo>
                    <a:pt x="1" y="1264"/>
                  </a:lnTo>
                  <a:cubicBezTo>
                    <a:pt x="1" y="1813"/>
                    <a:pt x="417" y="2200"/>
                    <a:pt x="996" y="2200"/>
                  </a:cubicBezTo>
                  <a:cubicBezTo>
                    <a:pt x="1576" y="2200"/>
                    <a:pt x="1977" y="1813"/>
                    <a:pt x="1977" y="1264"/>
                  </a:cubicBezTo>
                  <a:lnTo>
                    <a:pt x="1977" y="937"/>
                  </a:lnTo>
                  <a:cubicBezTo>
                    <a:pt x="1977" y="372"/>
                    <a:pt x="1576" y="0"/>
                    <a:pt x="99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2479195" y="4507933"/>
              <a:ext cx="60025" cy="70056"/>
            </a:xfrm>
            <a:custGeom>
              <a:avLst/>
              <a:gdLst/>
              <a:ahLst/>
              <a:cxnLst/>
              <a:rect l="0" t="0" r="0" b="0"/>
              <a:pathLst>
                <a:path w="1873" h="2186" extrusionOk="0">
                  <a:moveTo>
                    <a:pt x="951" y="1"/>
                  </a:moveTo>
                  <a:cubicBezTo>
                    <a:pt x="357" y="1"/>
                    <a:pt x="0" y="372"/>
                    <a:pt x="0" y="967"/>
                  </a:cubicBezTo>
                  <a:lnTo>
                    <a:pt x="0" y="1204"/>
                  </a:lnTo>
                  <a:cubicBezTo>
                    <a:pt x="0" y="1799"/>
                    <a:pt x="357" y="2185"/>
                    <a:pt x="951" y="2185"/>
                  </a:cubicBezTo>
                  <a:lnTo>
                    <a:pt x="1115" y="2185"/>
                  </a:lnTo>
                  <a:lnTo>
                    <a:pt x="1115" y="1814"/>
                  </a:lnTo>
                  <a:lnTo>
                    <a:pt x="951" y="1814"/>
                  </a:lnTo>
                  <a:cubicBezTo>
                    <a:pt x="624" y="1814"/>
                    <a:pt x="416" y="1576"/>
                    <a:pt x="416" y="1204"/>
                  </a:cubicBezTo>
                  <a:lnTo>
                    <a:pt x="416" y="967"/>
                  </a:lnTo>
                  <a:cubicBezTo>
                    <a:pt x="416" y="595"/>
                    <a:pt x="624" y="357"/>
                    <a:pt x="951" y="357"/>
                  </a:cubicBezTo>
                  <a:cubicBezTo>
                    <a:pt x="1100" y="357"/>
                    <a:pt x="1323" y="357"/>
                    <a:pt x="1397" y="372"/>
                  </a:cubicBezTo>
                  <a:lnTo>
                    <a:pt x="1412" y="387"/>
                  </a:lnTo>
                  <a:lnTo>
                    <a:pt x="1412" y="2185"/>
                  </a:lnTo>
                  <a:lnTo>
                    <a:pt x="1873" y="2185"/>
                  </a:lnTo>
                  <a:lnTo>
                    <a:pt x="1873" y="164"/>
                  </a:lnTo>
                  <a:cubicBezTo>
                    <a:pt x="1873" y="134"/>
                    <a:pt x="1873" y="120"/>
                    <a:pt x="1783" y="90"/>
                  </a:cubicBezTo>
                  <a:cubicBezTo>
                    <a:pt x="1561" y="30"/>
                    <a:pt x="1204" y="1"/>
                    <a:pt x="951"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2553000" y="4484603"/>
              <a:ext cx="14325" cy="93386"/>
            </a:xfrm>
            <a:custGeom>
              <a:avLst/>
              <a:gdLst/>
              <a:ahLst/>
              <a:cxnLst/>
              <a:rect l="0" t="0" r="0" b="0"/>
              <a:pathLst>
                <a:path w="447" h="2914" extrusionOk="0">
                  <a:moveTo>
                    <a:pt x="1" y="1"/>
                  </a:moveTo>
                  <a:lnTo>
                    <a:pt x="1" y="2913"/>
                  </a:lnTo>
                  <a:lnTo>
                    <a:pt x="446" y="2913"/>
                  </a:lnTo>
                  <a:lnTo>
                    <a:pt x="4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2181057" y="4484603"/>
              <a:ext cx="63358" cy="93386"/>
            </a:xfrm>
            <a:custGeom>
              <a:avLst/>
              <a:gdLst/>
              <a:ahLst/>
              <a:cxnLst/>
              <a:rect l="0" t="0" r="0" b="0"/>
              <a:pathLst>
                <a:path w="1977" h="2914" extrusionOk="0">
                  <a:moveTo>
                    <a:pt x="0" y="1"/>
                  </a:moveTo>
                  <a:lnTo>
                    <a:pt x="0" y="2913"/>
                  </a:lnTo>
                  <a:lnTo>
                    <a:pt x="461" y="2913"/>
                  </a:lnTo>
                  <a:lnTo>
                    <a:pt x="461" y="402"/>
                  </a:lnTo>
                  <a:lnTo>
                    <a:pt x="892" y="402"/>
                  </a:lnTo>
                  <a:cubicBezTo>
                    <a:pt x="1308" y="417"/>
                    <a:pt x="1501" y="580"/>
                    <a:pt x="1501" y="892"/>
                  </a:cubicBezTo>
                  <a:lnTo>
                    <a:pt x="1501" y="922"/>
                  </a:lnTo>
                  <a:cubicBezTo>
                    <a:pt x="1501" y="1219"/>
                    <a:pt x="1338" y="1412"/>
                    <a:pt x="892" y="1412"/>
                  </a:cubicBezTo>
                  <a:lnTo>
                    <a:pt x="773" y="1412"/>
                  </a:lnTo>
                  <a:cubicBezTo>
                    <a:pt x="773" y="1516"/>
                    <a:pt x="773" y="1724"/>
                    <a:pt x="773" y="1799"/>
                  </a:cubicBezTo>
                  <a:cubicBezTo>
                    <a:pt x="817" y="1799"/>
                    <a:pt x="862" y="1814"/>
                    <a:pt x="907" y="1814"/>
                  </a:cubicBezTo>
                  <a:cubicBezTo>
                    <a:pt x="1531" y="1814"/>
                    <a:pt x="1977" y="1561"/>
                    <a:pt x="1977" y="937"/>
                  </a:cubicBezTo>
                  <a:lnTo>
                    <a:pt x="1977" y="892"/>
                  </a:lnTo>
                  <a:cubicBezTo>
                    <a:pt x="1977" y="238"/>
                    <a:pt x="1501"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2432021" y="4493640"/>
              <a:ext cx="38137" cy="84349"/>
            </a:xfrm>
            <a:custGeom>
              <a:avLst/>
              <a:gdLst/>
              <a:ahLst/>
              <a:cxnLst/>
              <a:rect l="0" t="0" r="0" b="0"/>
              <a:pathLst>
                <a:path w="1190" h="2632" extrusionOk="0">
                  <a:moveTo>
                    <a:pt x="462" y="1"/>
                  </a:moveTo>
                  <a:lnTo>
                    <a:pt x="1" y="75"/>
                  </a:lnTo>
                  <a:lnTo>
                    <a:pt x="1" y="2081"/>
                  </a:lnTo>
                  <a:cubicBezTo>
                    <a:pt x="1" y="2453"/>
                    <a:pt x="194" y="2631"/>
                    <a:pt x="625" y="2631"/>
                  </a:cubicBezTo>
                  <a:lnTo>
                    <a:pt x="1190" y="2631"/>
                  </a:lnTo>
                  <a:lnTo>
                    <a:pt x="1190" y="2275"/>
                  </a:lnTo>
                  <a:lnTo>
                    <a:pt x="774" y="2275"/>
                  </a:lnTo>
                  <a:cubicBezTo>
                    <a:pt x="595" y="2275"/>
                    <a:pt x="462" y="2275"/>
                    <a:pt x="462" y="2081"/>
                  </a:cubicBezTo>
                  <a:lnTo>
                    <a:pt x="462" y="818"/>
                  </a:lnTo>
                  <a:lnTo>
                    <a:pt x="1190" y="818"/>
                  </a:lnTo>
                  <a:lnTo>
                    <a:pt x="1190" y="476"/>
                  </a:lnTo>
                  <a:lnTo>
                    <a:pt x="462" y="476"/>
                  </a:lnTo>
                  <a:lnTo>
                    <a:pt x="462"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2575850" y="4558889"/>
              <a:ext cx="19100" cy="19100"/>
            </a:xfrm>
            <a:custGeom>
              <a:avLst/>
              <a:gdLst/>
              <a:ahLst/>
              <a:cxnLst/>
              <a:rect l="0" t="0" r="0" b="0"/>
              <a:pathLst>
                <a:path w="596" h="596" extrusionOk="0">
                  <a:moveTo>
                    <a:pt x="283" y="164"/>
                  </a:moveTo>
                  <a:cubicBezTo>
                    <a:pt x="343" y="164"/>
                    <a:pt x="372" y="194"/>
                    <a:pt x="372" y="239"/>
                  </a:cubicBezTo>
                  <a:cubicBezTo>
                    <a:pt x="372" y="283"/>
                    <a:pt x="343" y="298"/>
                    <a:pt x="283" y="313"/>
                  </a:cubicBezTo>
                  <a:lnTo>
                    <a:pt x="224" y="313"/>
                  </a:lnTo>
                  <a:lnTo>
                    <a:pt x="224" y="164"/>
                  </a:lnTo>
                  <a:close/>
                  <a:moveTo>
                    <a:pt x="194" y="135"/>
                  </a:moveTo>
                  <a:lnTo>
                    <a:pt x="194" y="462"/>
                  </a:lnTo>
                  <a:lnTo>
                    <a:pt x="224" y="462"/>
                  </a:lnTo>
                  <a:lnTo>
                    <a:pt x="224" y="343"/>
                  </a:lnTo>
                  <a:lnTo>
                    <a:pt x="298" y="328"/>
                  </a:lnTo>
                  <a:lnTo>
                    <a:pt x="387" y="462"/>
                  </a:lnTo>
                  <a:lnTo>
                    <a:pt x="417" y="462"/>
                  </a:lnTo>
                  <a:lnTo>
                    <a:pt x="343" y="328"/>
                  </a:lnTo>
                  <a:cubicBezTo>
                    <a:pt x="372" y="313"/>
                    <a:pt x="402" y="283"/>
                    <a:pt x="402" y="239"/>
                  </a:cubicBezTo>
                  <a:cubicBezTo>
                    <a:pt x="402" y="179"/>
                    <a:pt x="372" y="135"/>
                    <a:pt x="283" y="135"/>
                  </a:cubicBezTo>
                  <a:close/>
                  <a:moveTo>
                    <a:pt x="298" y="45"/>
                  </a:moveTo>
                  <a:cubicBezTo>
                    <a:pt x="432" y="45"/>
                    <a:pt x="551" y="164"/>
                    <a:pt x="551" y="298"/>
                  </a:cubicBezTo>
                  <a:cubicBezTo>
                    <a:pt x="551" y="447"/>
                    <a:pt x="432" y="551"/>
                    <a:pt x="298" y="551"/>
                  </a:cubicBezTo>
                  <a:cubicBezTo>
                    <a:pt x="150" y="551"/>
                    <a:pt x="45" y="447"/>
                    <a:pt x="45" y="298"/>
                  </a:cubicBezTo>
                  <a:cubicBezTo>
                    <a:pt x="45" y="164"/>
                    <a:pt x="150" y="45"/>
                    <a:pt x="298" y="45"/>
                  </a:cubicBezTo>
                  <a:close/>
                  <a:moveTo>
                    <a:pt x="298" y="1"/>
                  </a:moveTo>
                  <a:cubicBezTo>
                    <a:pt x="135" y="1"/>
                    <a:pt x="1" y="135"/>
                    <a:pt x="1" y="298"/>
                  </a:cubicBezTo>
                  <a:cubicBezTo>
                    <a:pt x="1" y="462"/>
                    <a:pt x="135" y="595"/>
                    <a:pt x="298" y="595"/>
                  </a:cubicBezTo>
                  <a:cubicBezTo>
                    <a:pt x="462" y="595"/>
                    <a:pt x="595" y="462"/>
                    <a:pt x="595" y="298"/>
                  </a:cubicBezTo>
                  <a:cubicBezTo>
                    <a:pt x="595" y="135"/>
                    <a:pt x="462"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2053412" y="4510786"/>
              <a:ext cx="45283" cy="68133"/>
            </a:xfrm>
            <a:custGeom>
              <a:avLst/>
              <a:gdLst/>
              <a:ahLst/>
              <a:cxnLst/>
              <a:rect l="0" t="0" r="0" b="0"/>
              <a:pathLst>
                <a:path w="1413" h="2126" extrusionOk="0">
                  <a:moveTo>
                    <a:pt x="684" y="744"/>
                  </a:moveTo>
                  <a:cubicBezTo>
                    <a:pt x="996" y="744"/>
                    <a:pt x="1174" y="997"/>
                    <a:pt x="1174" y="1338"/>
                  </a:cubicBezTo>
                  <a:cubicBezTo>
                    <a:pt x="1174" y="1665"/>
                    <a:pt x="996" y="1918"/>
                    <a:pt x="684" y="1918"/>
                  </a:cubicBezTo>
                  <a:cubicBezTo>
                    <a:pt x="506" y="1918"/>
                    <a:pt x="312" y="1814"/>
                    <a:pt x="238" y="1680"/>
                  </a:cubicBezTo>
                  <a:lnTo>
                    <a:pt x="238" y="997"/>
                  </a:lnTo>
                  <a:cubicBezTo>
                    <a:pt x="312" y="863"/>
                    <a:pt x="506" y="744"/>
                    <a:pt x="684" y="744"/>
                  </a:cubicBezTo>
                  <a:close/>
                  <a:moveTo>
                    <a:pt x="0" y="1"/>
                  </a:moveTo>
                  <a:lnTo>
                    <a:pt x="0" y="2096"/>
                  </a:lnTo>
                  <a:lnTo>
                    <a:pt x="238" y="2096"/>
                  </a:lnTo>
                  <a:lnTo>
                    <a:pt x="238" y="1873"/>
                  </a:lnTo>
                  <a:cubicBezTo>
                    <a:pt x="342" y="2022"/>
                    <a:pt x="535" y="2126"/>
                    <a:pt x="743" y="2126"/>
                  </a:cubicBezTo>
                  <a:cubicBezTo>
                    <a:pt x="1145" y="2126"/>
                    <a:pt x="1412" y="1829"/>
                    <a:pt x="1412" y="1338"/>
                  </a:cubicBezTo>
                  <a:cubicBezTo>
                    <a:pt x="1412" y="848"/>
                    <a:pt x="1145" y="536"/>
                    <a:pt x="743" y="536"/>
                  </a:cubicBezTo>
                  <a:cubicBezTo>
                    <a:pt x="535" y="536"/>
                    <a:pt x="357" y="640"/>
                    <a:pt x="238" y="803"/>
                  </a:cubicBez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2102445" y="4529373"/>
              <a:ext cx="48616" cy="68133"/>
            </a:xfrm>
            <a:custGeom>
              <a:avLst/>
              <a:gdLst/>
              <a:ahLst/>
              <a:cxnLst/>
              <a:rect l="0" t="0" r="0" b="0"/>
              <a:pathLst>
                <a:path w="1517" h="2126" extrusionOk="0">
                  <a:moveTo>
                    <a:pt x="1" y="0"/>
                  </a:moveTo>
                  <a:lnTo>
                    <a:pt x="640" y="1531"/>
                  </a:lnTo>
                  <a:lnTo>
                    <a:pt x="536" y="1754"/>
                  </a:lnTo>
                  <a:cubicBezTo>
                    <a:pt x="476" y="1888"/>
                    <a:pt x="417" y="1918"/>
                    <a:pt x="313" y="1918"/>
                  </a:cubicBezTo>
                  <a:cubicBezTo>
                    <a:pt x="268" y="1918"/>
                    <a:pt x="209" y="1903"/>
                    <a:pt x="179" y="1888"/>
                  </a:cubicBezTo>
                  <a:lnTo>
                    <a:pt x="135" y="2111"/>
                  </a:lnTo>
                  <a:cubicBezTo>
                    <a:pt x="179" y="2126"/>
                    <a:pt x="268" y="2126"/>
                    <a:pt x="313" y="2126"/>
                  </a:cubicBezTo>
                  <a:cubicBezTo>
                    <a:pt x="521" y="2126"/>
                    <a:pt x="670" y="2036"/>
                    <a:pt x="759" y="1828"/>
                  </a:cubicBezTo>
                  <a:lnTo>
                    <a:pt x="1517" y="0"/>
                  </a:lnTo>
                  <a:lnTo>
                    <a:pt x="1264" y="0"/>
                  </a:lnTo>
                  <a:lnTo>
                    <a:pt x="759" y="1234"/>
                  </a:lnTo>
                  <a:lnTo>
                    <a:pt x="25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694621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196" name="Shape 196"/>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197" name="Shape 197"/>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Shape 198"/>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What’s Spring Been Up To?</a:t>
            </a:r>
            <a:endParaRPr sz="4000" b="1">
              <a:solidFill>
                <a:srgbClr val="FFFFFF"/>
              </a:solidFill>
              <a:latin typeface="Proxima Nova"/>
              <a:ea typeface="Proxima Nova"/>
              <a:cs typeface="Proxima Nova"/>
              <a:sym typeface="Proxima Nova"/>
            </a:endParaRPr>
          </a:p>
        </p:txBody>
      </p:sp>
      <p:grpSp>
        <p:nvGrpSpPr>
          <p:cNvPr id="199" name="Shape 199"/>
          <p:cNvGrpSpPr/>
          <p:nvPr/>
        </p:nvGrpSpPr>
        <p:grpSpPr>
          <a:xfrm>
            <a:off x="3669300" y="1711460"/>
            <a:ext cx="1805400" cy="536386"/>
            <a:chOff x="3233750" y="1711500"/>
            <a:chExt cx="1805400" cy="589500"/>
          </a:xfrm>
        </p:grpSpPr>
        <p:cxnSp>
          <p:nvCxnSpPr>
            <p:cNvPr id="200" name="Shape 200"/>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1" name="Shape 201"/>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2" name="Shape 20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3" name="Shape 203"/>
          <p:cNvGrpSpPr/>
          <p:nvPr/>
        </p:nvGrpSpPr>
        <p:grpSpPr>
          <a:xfrm>
            <a:off x="3669300" y="3019105"/>
            <a:ext cx="1805400" cy="536386"/>
            <a:chOff x="3233750" y="2966075"/>
            <a:chExt cx="1805400" cy="589500"/>
          </a:xfrm>
        </p:grpSpPr>
        <p:cxnSp>
          <p:nvCxnSpPr>
            <p:cNvPr id="204" name="Shape 204"/>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05" name="Shape 205"/>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06" name="Shape 206"/>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07" name="Shape 207"/>
          <p:cNvGrpSpPr/>
          <p:nvPr/>
        </p:nvGrpSpPr>
        <p:grpSpPr>
          <a:xfrm>
            <a:off x="287525" y="4854556"/>
            <a:ext cx="634914" cy="148716"/>
            <a:chOff x="1841475" y="2392725"/>
            <a:chExt cx="3928925" cy="920275"/>
          </a:xfrm>
        </p:grpSpPr>
        <p:sp>
          <p:nvSpPr>
            <p:cNvPr id="208" name="Shape 20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620023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Opportunities</a:t>
            </a:r>
            <a:endParaRPr/>
          </a:p>
        </p:txBody>
      </p:sp>
      <p:pic>
        <p:nvPicPr>
          <p:cNvPr id="221" name="Shape 221"/>
          <p:cNvPicPr preferRelativeResize="0"/>
          <p:nvPr/>
        </p:nvPicPr>
        <p:blipFill>
          <a:blip r:embed="rId3">
            <a:alphaModFix/>
          </a:blip>
          <a:stretch>
            <a:fillRect/>
          </a:stretch>
        </p:blipFill>
        <p:spPr>
          <a:xfrm>
            <a:off x="480075" y="916025"/>
            <a:ext cx="8087901" cy="3763575"/>
          </a:xfrm>
          <a:prstGeom prst="rect">
            <a:avLst/>
          </a:prstGeom>
          <a:noFill/>
          <a:ln>
            <a:noFill/>
          </a:ln>
        </p:spPr>
      </p:pic>
    </p:spTree>
    <p:extLst>
      <p:ext uri="{BB962C8B-B14F-4D97-AF65-F5344CB8AC3E}">
        <p14:creationId xmlns:p14="http://schemas.microsoft.com/office/powerpoint/2010/main" val="4016176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vs Java EE</a:t>
            </a:r>
            <a:endParaRPr/>
          </a:p>
        </p:txBody>
      </p:sp>
      <p:pic>
        <p:nvPicPr>
          <p:cNvPr id="227" name="Shape 227"/>
          <p:cNvPicPr preferRelativeResize="0"/>
          <p:nvPr/>
        </p:nvPicPr>
        <p:blipFill>
          <a:blip r:embed="rId3">
            <a:alphaModFix/>
          </a:blip>
          <a:stretch>
            <a:fillRect/>
          </a:stretch>
        </p:blipFill>
        <p:spPr>
          <a:xfrm>
            <a:off x="899251" y="791250"/>
            <a:ext cx="7345501" cy="3924400"/>
          </a:xfrm>
          <a:prstGeom prst="rect">
            <a:avLst/>
          </a:prstGeom>
          <a:noFill/>
          <a:ln>
            <a:noFill/>
          </a:ln>
        </p:spPr>
      </p:pic>
    </p:spTree>
    <p:extLst>
      <p:ext uri="{BB962C8B-B14F-4D97-AF65-F5344CB8AC3E}">
        <p14:creationId xmlns:p14="http://schemas.microsoft.com/office/powerpoint/2010/main" val="2392492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Boot Popularity</a:t>
            </a:r>
            <a:endParaRPr/>
          </a:p>
        </p:txBody>
      </p:sp>
      <p:pic>
        <p:nvPicPr>
          <p:cNvPr id="233" name="Shape 233"/>
          <p:cNvPicPr preferRelativeResize="0"/>
          <p:nvPr/>
        </p:nvPicPr>
        <p:blipFill rotWithShape="1">
          <a:blip r:embed="rId3">
            <a:alphaModFix/>
          </a:blip>
          <a:srcRect/>
          <a:stretch/>
        </p:blipFill>
        <p:spPr>
          <a:xfrm>
            <a:off x="455278" y="1070422"/>
            <a:ext cx="8137500" cy="3571800"/>
          </a:xfrm>
          <a:prstGeom prst="rect">
            <a:avLst/>
          </a:prstGeom>
          <a:noFill/>
          <a:ln>
            <a:noFill/>
          </a:ln>
        </p:spPr>
      </p:pic>
    </p:spTree>
    <p:extLst>
      <p:ext uri="{BB962C8B-B14F-4D97-AF65-F5344CB8AC3E}">
        <p14:creationId xmlns:p14="http://schemas.microsoft.com/office/powerpoint/2010/main" val="682733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319525" y="544650"/>
            <a:ext cx="8553452" cy="4226000"/>
          </a:xfrm>
          <a:prstGeom prst="rect">
            <a:avLst/>
          </a:prstGeom>
          <a:noFill/>
          <a:ln>
            <a:noFill/>
          </a:ln>
        </p:spPr>
      </p:pic>
    </p:spTree>
    <p:extLst>
      <p:ext uri="{BB962C8B-B14F-4D97-AF65-F5344CB8AC3E}">
        <p14:creationId xmlns:p14="http://schemas.microsoft.com/office/powerpoint/2010/main" val="3536336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graphicFrame>
        <p:nvGraphicFramePr>
          <p:cNvPr id="45" name="Shape 45"/>
          <p:cNvGraphicFramePr/>
          <p:nvPr>
            <p:extLst>
              <p:ext uri="{D42A27DB-BD31-4B8C-83A1-F6EECF244321}">
                <p14:modId xmlns:p14="http://schemas.microsoft.com/office/powerpoint/2010/main" val="1184131607"/>
              </p:ext>
            </p:extLst>
          </p:nvPr>
        </p:nvGraphicFramePr>
        <p:xfrm>
          <a:off x="627320" y="539750"/>
          <a:ext cx="7900000" cy="4246980"/>
        </p:xfrm>
        <a:graphic>
          <a:graphicData uri="http://schemas.openxmlformats.org/drawingml/2006/table">
            <a:tbl>
              <a:tblPr firstRow="1" bandRow="1">
                <a:noFill/>
                <a:tableStyleId>{5350FED2-1423-400D-8B5D-4998E43C065E}</a:tableStyleId>
              </a:tblPr>
              <a:tblGrid>
                <a:gridCol w="1743750">
                  <a:extLst>
                    <a:ext uri="{9D8B030D-6E8A-4147-A177-3AD203B41FA5}">
                      <a16:colId xmlns="" xmlns:a16="http://schemas.microsoft.com/office/drawing/2014/main" val="20000"/>
                    </a:ext>
                  </a:extLst>
                </a:gridCol>
                <a:gridCol w="4497575">
                  <a:extLst>
                    <a:ext uri="{9D8B030D-6E8A-4147-A177-3AD203B41FA5}">
                      <a16:colId xmlns="" xmlns:a16="http://schemas.microsoft.com/office/drawing/2014/main" val="20001"/>
                    </a:ext>
                  </a:extLst>
                </a:gridCol>
                <a:gridCol w="1658675">
                  <a:extLst>
                    <a:ext uri="{9D8B030D-6E8A-4147-A177-3AD203B41FA5}">
                      <a16:colId xmlns="" xmlns:a16="http://schemas.microsoft.com/office/drawing/2014/main" val="20002"/>
                    </a:ext>
                  </a:extLst>
                </a:gridCol>
              </a:tblGrid>
              <a:tr h="370850">
                <a:tc>
                  <a:txBody>
                    <a:bodyPr/>
                    <a:lstStyle/>
                    <a:p>
                      <a:pPr marL="0" marR="0" lvl="0" indent="0" algn="r" rtl="0">
                        <a:spcBef>
                          <a:spcPts val="0"/>
                        </a:spcBef>
                        <a:buSzPct val="25000"/>
                        <a:buNone/>
                      </a:pPr>
                      <a:r>
                        <a:rPr lang="en-US" sz="1800" b="1" u="none" strike="noStrike" cap="none" dirty="0">
                          <a:solidFill>
                            <a:schemeClr val="lt1"/>
                          </a:solidFill>
                          <a:latin typeface="Proxima Nova Rg" panose="02000506030000020004" pitchFamily="2" charset="0"/>
                          <a:ea typeface="Proxima Nova"/>
                          <a:cs typeface="Proxima Nova"/>
                          <a:sym typeface="Proxima Nova"/>
                        </a:rPr>
                        <a:t>9-9:15AM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u="none" strike="noStrike" cap="none">
                          <a:solidFill>
                            <a:schemeClr val="lt1"/>
                          </a:solidFill>
                          <a:latin typeface="Proxima Nova Rg" panose="02000506030000020004" pitchFamily="2" charset="0"/>
                          <a:ea typeface="Proxima Nova"/>
                          <a:cs typeface="Proxima Nova"/>
                          <a:sym typeface="Proxima Nova"/>
                        </a:rPr>
                        <a:t>Introduction</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0"/>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9:15-9:30AM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a:solidFill>
                            <a:schemeClr val="lt1"/>
                          </a:solidFill>
                          <a:latin typeface="Proxima Nova Rg" panose="02000506030000020004" pitchFamily="2" charset="0"/>
                          <a:ea typeface="Proxima Nova"/>
                          <a:cs typeface="Proxima Nova"/>
                          <a:sym typeface="Proxima Nova"/>
                        </a:rPr>
                        <a:t>Getting good at software</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1"/>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9:30-10AM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a:solidFill>
                            <a:schemeClr val="lt1"/>
                          </a:solidFill>
                          <a:latin typeface="Proxima Nova Rg" panose="02000506030000020004" pitchFamily="2" charset="0"/>
                          <a:ea typeface="Proxima Nova"/>
                          <a:cs typeface="Proxima Nova"/>
                          <a:sym typeface="Proxima Nova"/>
                        </a:rPr>
                        <a:t>All about microservices</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2"/>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10-10:15AM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dirty="0">
                          <a:solidFill>
                            <a:schemeClr val="lt1"/>
                          </a:solidFill>
                          <a:latin typeface="Proxima Nova Rg" panose="02000506030000020004" pitchFamily="2" charset="0"/>
                          <a:ea typeface="Proxima Nova"/>
                          <a:cs typeface="Proxima Nova"/>
                          <a:sym typeface="Proxima Nova"/>
                        </a:rPr>
                        <a:t>What’s cloud-native all about?</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3"/>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10:15-10:45AM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a:solidFill>
                            <a:schemeClr val="lt1"/>
                          </a:solidFill>
                          <a:latin typeface="Proxima Nova Rg" panose="02000506030000020004" pitchFamily="2" charset="0"/>
                          <a:ea typeface="Proxima Nova"/>
                          <a:cs typeface="Proxima Nova"/>
                          <a:sym typeface="Proxima Nova"/>
                        </a:rPr>
                        <a:t>Introducing Cloud Foundry</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4"/>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10:45-11AM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gridSpan="2">
                  <a:txBody>
                    <a:bodyPr/>
                    <a:lstStyle/>
                    <a:p>
                      <a:pPr marL="0" marR="0" lvl="0" indent="0" algn="l" rtl="0">
                        <a:spcBef>
                          <a:spcPts val="0"/>
                        </a:spcBef>
                        <a:buSzPct val="25000"/>
                        <a:buNone/>
                      </a:pPr>
                      <a:r>
                        <a:rPr lang="en-US" sz="1800" b="0" i="0" dirty="0">
                          <a:solidFill>
                            <a:schemeClr val="lt1"/>
                          </a:solidFill>
                          <a:latin typeface="Proxima Nova Rg" panose="02000506030000020004" pitchFamily="2" charset="0"/>
                          <a:ea typeface="Proxima Nova"/>
                          <a:cs typeface="Proxima Nova"/>
                          <a:sym typeface="Proxima Nova"/>
                        </a:rPr>
                        <a:t>BREAK TIME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hMerge="1">
                  <a:txBody>
                    <a:bodyPr/>
                    <a:lstStyle/>
                    <a:p>
                      <a:endParaRPr lang="en-US"/>
                    </a:p>
                  </a:txBody>
                  <a:tcPr/>
                </a:tc>
                <a:extLst>
                  <a:ext uri="{0D108BD9-81ED-4DB2-BD59-A6C34878D82A}">
                    <a16:rowId xmlns="" xmlns:a16="http://schemas.microsoft.com/office/drawing/2014/main" val="10005"/>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11-12:30PM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dirty="0">
                          <a:solidFill>
                            <a:schemeClr val="lt1"/>
                          </a:solidFill>
                          <a:latin typeface="Proxima Nova Rg" panose="02000506030000020004" pitchFamily="2" charset="0"/>
                          <a:ea typeface="Proxima Nova"/>
                          <a:cs typeface="Proxima Nova"/>
                          <a:sym typeface="Proxima Nova"/>
                        </a:rPr>
                        <a:t>Cloud-native </a:t>
                      </a:r>
                      <a:r>
                        <a:rPr lang="en-US" sz="1800" b="0" i="0" dirty="0" smtClean="0">
                          <a:solidFill>
                            <a:schemeClr val="lt1"/>
                          </a:solidFill>
                          <a:latin typeface="Proxima Nova Rg" panose="02000506030000020004" pitchFamily="2" charset="0"/>
                          <a:ea typeface="Proxima Nova"/>
                          <a:cs typeface="Proxima Nova"/>
                          <a:sym typeface="Proxima Nova"/>
                        </a:rPr>
                        <a:t>Java </a:t>
                      </a:r>
                      <a:r>
                        <a:rPr lang="en-US" sz="1800" b="0" i="0" dirty="0">
                          <a:solidFill>
                            <a:schemeClr val="lt1"/>
                          </a:solidFill>
                          <a:latin typeface="Proxima Nova Rg" panose="02000506030000020004" pitchFamily="2" charset="0"/>
                          <a:ea typeface="Proxima Nova"/>
                          <a:cs typeface="Proxima Nova"/>
                          <a:sym typeface="Proxima Nova"/>
                        </a:rPr>
                        <a:t>technologies and patterns</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6"/>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12:30-1PM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gridSpan="2">
                  <a:txBody>
                    <a:bodyPr/>
                    <a:lstStyle/>
                    <a:p>
                      <a:pPr marL="0" marR="0" lvl="0" indent="0" algn="l" rtl="0">
                        <a:spcBef>
                          <a:spcPts val="0"/>
                        </a:spcBef>
                        <a:buSzPct val="25000"/>
                        <a:buNone/>
                      </a:pPr>
                      <a:r>
                        <a:rPr lang="en-US" sz="1800" b="0" i="0" dirty="0">
                          <a:solidFill>
                            <a:schemeClr val="lt1"/>
                          </a:solidFill>
                          <a:latin typeface="Proxima Nova Rg" panose="02000506030000020004" pitchFamily="2" charset="0"/>
                          <a:ea typeface="Proxima Nova"/>
                          <a:cs typeface="Proxima Nova"/>
                          <a:sym typeface="Proxima Nova"/>
                        </a:rPr>
                        <a:t>LUNCH</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hMerge="1">
                  <a:txBody>
                    <a:bodyPr/>
                    <a:lstStyle/>
                    <a:p>
                      <a:endParaRPr lang="en-US"/>
                    </a:p>
                  </a:txBody>
                  <a:tcPr/>
                </a:tc>
                <a:extLst>
                  <a:ext uri="{0D108BD9-81ED-4DB2-BD59-A6C34878D82A}">
                    <a16:rowId xmlns="" xmlns:a16="http://schemas.microsoft.com/office/drawing/2014/main" val="10007"/>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1-4PM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a:solidFill>
                            <a:schemeClr val="lt1"/>
                          </a:solidFill>
                          <a:latin typeface="Proxima Nova Rg" panose="02000506030000020004" pitchFamily="2" charset="0"/>
                          <a:ea typeface="Proxima Nova"/>
                          <a:cs typeface="Proxima Nova"/>
                          <a:sym typeface="Proxima Nova"/>
                        </a:rPr>
                        <a:t>Hands on exercises</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8"/>
                  </a:ext>
                </a:extLst>
              </a:tr>
              <a:tr h="370850">
                <a:tc>
                  <a:txBody>
                    <a:bodyPr/>
                    <a:lstStyle/>
                    <a:p>
                      <a:pPr marL="0" marR="0" lvl="0" indent="0" algn="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4-4:30PM</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800" b="0" i="0">
                          <a:solidFill>
                            <a:schemeClr val="lt1"/>
                          </a:solidFill>
                          <a:latin typeface="Proxima Nova Rg" panose="02000506030000020004" pitchFamily="2" charset="0"/>
                          <a:ea typeface="Proxima Nova"/>
                          <a:cs typeface="Proxima Nova"/>
                          <a:sym typeface="Proxima Nova"/>
                        </a:rPr>
                        <a:t>Wrap up</a:t>
                      </a:r>
                    </a:p>
                  </a:txBody>
                  <a:tcPr marL="91450" marR="91450" marT="45725" marB="45725">
                    <a:lnL w="12700" cap="flat" cmpd="sng">
                      <a:solidFill>
                        <a:schemeClr val="lt1"/>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endParaRPr lang="en-US" sz="18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extLst>
                  <a:ext uri="{0D108BD9-81ED-4DB2-BD59-A6C34878D82A}">
                    <a16:rowId xmlns="" xmlns:a16="http://schemas.microsoft.com/office/drawing/2014/main" val="10009"/>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Aspect-Oriented Programming</a:t>
            </a:r>
            <a:endParaRPr/>
          </a:p>
        </p:txBody>
      </p:sp>
      <p:sp>
        <p:nvSpPr>
          <p:cNvPr id="244" name="Shape 244"/>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Separation of Concerns through Modularity. </a:t>
            </a:r>
            <a:endParaRPr sz="18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Annotations</a:t>
            </a:r>
            <a:endParaRPr sz="1800"/>
          </a:p>
          <a:p>
            <a:pPr marL="457200" lvl="0" indent="-342900" rtl="0">
              <a:spcBef>
                <a:spcPts val="1000"/>
              </a:spcBef>
              <a:spcAft>
                <a:spcPts val="0"/>
              </a:spcAft>
              <a:buClr>
                <a:schemeClr val="dk1"/>
              </a:buClr>
              <a:buSzPts val="1800"/>
              <a:buFont typeface="Proxima Nova"/>
              <a:buChar char="●"/>
            </a:pPr>
            <a:r>
              <a:rPr lang="en" sz="1800"/>
              <a:t>Dependency Injection</a:t>
            </a:r>
            <a:endParaRPr sz="1800"/>
          </a:p>
          <a:p>
            <a:pPr marL="457200" lvl="0" indent="-342900" rtl="0">
              <a:spcBef>
                <a:spcPts val="1000"/>
              </a:spcBef>
              <a:spcAft>
                <a:spcPts val="0"/>
              </a:spcAft>
              <a:buClr>
                <a:schemeClr val="folHlink"/>
              </a:buClr>
              <a:buSzPts val="1800"/>
              <a:buFont typeface="Arial"/>
              <a:buChar char="●"/>
            </a:pPr>
            <a:r>
              <a:rPr lang="en" sz="1800"/>
              <a:t>Abstract Implementation</a:t>
            </a:r>
            <a:endParaRPr sz="1800"/>
          </a:p>
          <a:p>
            <a:pPr marL="457200" lvl="0" indent="-342900" rtl="0">
              <a:spcBef>
                <a:spcPts val="1000"/>
              </a:spcBef>
              <a:spcAft>
                <a:spcPts val="0"/>
              </a:spcAft>
              <a:buClr>
                <a:schemeClr val="folHlink"/>
              </a:buClr>
              <a:buSzPts val="1800"/>
              <a:buFont typeface="Arial"/>
              <a:buChar char="●"/>
            </a:pPr>
            <a:r>
              <a:rPr lang="en" sz="1800"/>
              <a:t>Encapsulation</a:t>
            </a:r>
            <a:endParaRPr sz="1800"/>
          </a:p>
          <a:p>
            <a:pPr marL="457200" lvl="0" indent="-342900" rtl="0">
              <a:spcBef>
                <a:spcPts val="1000"/>
              </a:spcBef>
              <a:spcAft>
                <a:spcPts val="1000"/>
              </a:spcAft>
              <a:buClr>
                <a:schemeClr val="folHlink"/>
              </a:buClr>
              <a:buSzPts val="1800"/>
              <a:buFont typeface="Arial"/>
              <a:buChar char="●"/>
            </a:pPr>
            <a:r>
              <a:rPr lang="en" sz="1800"/>
              <a:t>Enables cross-cutting functionality</a:t>
            </a:r>
            <a:endParaRPr sz="1800"/>
          </a:p>
        </p:txBody>
      </p:sp>
    </p:spTree>
    <p:extLst>
      <p:ext uri="{BB962C8B-B14F-4D97-AF65-F5344CB8AC3E}">
        <p14:creationId xmlns:p14="http://schemas.microsoft.com/office/powerpoint/2010/main" val="3646124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Shape 249"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250" name="Shape 250"/>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251" name="Shape 251"/>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2" name="Shape 252"/>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What is Spring Boot?</a:t>
            </a:r>
            <a:endParaRPr sz="4000" b="1">
              <a:solidFill>
                <a:srgbClr val="FFFFFF"/>
              </a:solidFill>
              <a:latin typeface="Proxima Nova"/>
              <a:ea typeface="Proxima Nova"/>
              <a:cs typeface="Proxima Nova"/>
              <a:sym typeface="Proxima Nova"/>
            </a:endParaRPr>
          </a:p>
        </p:txBody>
      </p:sp>
      <p:grpSp>
        <p:nvGrpSpPr>
          <p:cNvPr id="253" name="Shape 253"/>
          <p:cNvGrpSpPr/>
          <p:nvPr/>
        </p:nvGrpSpPr>
        <p:grpSpPr>
          <a:xfrm>
            <a:off x="3669300" y="1711460"/>
            <a:ext cx="1805400" cy="536386"/>
            <a:chOff x="3233750" y="1711500"/>
            <a:chExt cx="1805400" cy="589500"/>
          </a:xfrm>
        </p:grpSpPr>
        <p:cxnSp>
          <p:nvCxnSpPr>
            <p:cNvPr id="254" name="Shape 254"/>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55" name="Shape 255"/>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56" name="Shape 256"/>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57" name="Shape 257"/>
          <p:cNvGrpSpPr/>
          <p:nvPr/>
        </p:nvGrpSpPr>
        <p:grpSpPr>
          <a:xfrm>
            <a:off x="3669300" y="3019105"/>
            <a:ext cx="1805400" cy="536386"/>
            <a:chOff x="3233750" y="2966075"/>
            <a:chExt cx="1805400" cy="589500"/>
          </a:xfrm>
        </p:grpSpPr>
        <p:cxnSp>
          <p:nvCxnSpPr>
            <p:cNvPr id="258" name="Shape 258"/>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59" name="Shape 259"/>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60" name="Shape 260"/>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61" name="Shape 261"/>
          <p:cNvGrpSpPr/>
          <p:nvPr/>
        </p:nvGrpSpPr>
        <p:grpSpPr>
          <a:xfrm>
            <a:off x="287525" y="4854556"/>
            <a:ext cx="634914" cy="148716"/>
            <a:chOff x="1841475" y="2392725"/>
            <a:chExt cx="3928925" cy="920275"/>
          </a:xfrm>
        </p:grpSpPr>
        <p:sp>
          <p:nvSpPr>
            <p:cNvPr id="262" name="Shape 262"/>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Shape 263"/>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Shape 264"/>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224098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An </a:t>
            </a:r>
            <a:r>
              <a:rPr lang="en" i="1"/>
              <a:t>opinionated</a:t>
            </a:r>
            <a:r>
              <a:rPr lang="en"/>
              <a:t> view of building production-ready Spring applications. Spring Boot favors convention over configuration and is designed to get you up and running as quickly as possible.</a:t>
            </a:r>
            <a:endParaRPr/>
          </a:p>
          <a:p>
            <a:pPr marL="0" lvl="0" indent="0">
              <a:spcBef>
                <a:spcPts val="1500"/>
              </a:spcBef>
              <a:spcAft>
                <a:spcPts val="0"/>
              </a:spcAft>
              <a:buClr>
                <a:schemeClr val="folHlink"/>
              </a:buClr>
              <a:buSzPts val="1100"/>
              <a:buFont typeface="Arial"/>
              <a:buNone/>
            </a:pPr>
            <a:endParaRPr/>
          </a:p>
          <a:p>
            <a:pPr marL="0" lvl="0" indent="0" rtl="0">
              <a:spcBef>
                <a:spcPts val="1500"/>
              </a:spcBef>
              <a:spcAft>
                <a:spcPts val="1500"/>
              </a:spcAft>
              <a:buNone/>
            </a:pPr>
            <a:endParaRPr/>
          </a:p>
        </p:txBody>
      </p:sp>
      <p:sp>
        <p:nvSpPr>
          <p:cNvPr id="275" name="Shape 275"/>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Spring Boot</a:t>
            </a:r>
            <a:endParaRPr/>
          </a:p>
        </p:txBody>
      </p:sp>
      <p:sp>
        <p:nvSpPr>
          <p:cNvPr id="276" name="Shape 276"/>
          <p:cNvSpPr txBox="1"/>
          <p:nvPr/>
        </p:nvSpPr>
        <p:spPr>
          <a:xfrm>
            <a:off x="3071825" y="5100"/>
            <a:ext cx="6072300" cy="5143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package</a:t>
            </a:r>
            <a:r>
              <a:rPr lang="en" sz="1300" b="1">
                <a:solidFill>
                  <a:schemeClr val="folHlink"/>
                </a:solidFill>
                <a:latin typeface="Consolas"/>
                <a:ea typeface="Consolas"/>
                <a:cs typeface="Consolas"/>
                <a:sym typeface="Consolas"/>
              </a:rPr>
              <a:t> hello;</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import</a:t>
            </a:r>
            <a:r>
              <a:rPr lang="en" sz="1300" b="1">
                <a:solidFill>
                  <a:schemeClr val="folHlink"/>
                </a:solidFill>
                <a:latin typeface="Consolas"/>
                <a:ea typeface="Consolas"/>
                <a:cs typeface="Consolas"/>
                <a:sym typeface="Consolas"/>
              </a:rPr>
              <a:t> org</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springframework</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boot</a:t>
            </a:r>
            <a:r>
              <a:rPr lang="en" sz="1300" b="1">
                <a:solidFill>
                  <a:srgbClr val="6666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import</a:t>
            </a:r>
            <a:r>
              <a:rPr lang="en" sz="1300" b="1">
                <a:solidFill>
                  <a:schemeClr val="folHlink"/>
                </a:solidFill>
                <a:latin typeface="Consolas"/>
                <a:ea typeface="Consolas"/>
                <a:cs typeface="Consolas"/>
                <a:sym typeface="Consolas"/>
              </a:rPr>
              <a:t> org</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springframework</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boot</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autoconfigure</a:t>
            </a:r>
            <a:r>
              <a:rPr lang="en" sz="1300" b="1">
                <a:solidFill>
                  <a:srgbClr val="6666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import</a:t>
            </a:r>
            <a:r>
              <a:rPr lang="en" sz="1300" b="1">
                <a:solidFill>
                  <a:schemeClr val="folHlink"/>
                </a:solidFill>
                <a:latin typeface="Consolas"/>
                <a:ea typeface="Consolas"/>
                <a:cs typeface="Consolas"/>
                <a:sym typeface="Consolas"/>
              </a:rPr>
              <a:t> org</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springframework</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stereotype</a:t>
            </a:r>
            <a:r>
              <a:rPr lang="en" sz="1300" b="1">
                <a:solidFill>
                  <a:srgbClr val="6666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import</a:t>
            </a:r>
            <a:r>
              <a:rPr lang="en" sz="1300" b="1">
                <a:solidFill>
                  <a:schemeClr val="folHlink"/>
                </a:solidFill>
                <a:latin typeface="Consolas"/>
                <a:ea typeface="Consolas"/>
                <a:cs typeface="Consolas"/>
                <a:sym typeface="Consolas"/>
              </a:rPr>
              <a:t> org</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springframework</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web</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bind</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annotation</a:t>
            </a:r>
            <a:r>
              <a:rPr lang="en" sz="1300" b="1">
                <a:solidFill>
                  <a:srgbClr val="6666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6666"/>
                </a:solidFill>
                <a:latin typeface="Consolas"/>
                <a:ea typeface="Consolas"/>
                <a:cs typeface="Consolas"/>
                <a:sym typeface="Consolas"/>
              </a:rPr>
              <a:t>@Controller</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6666"/>
                </a:solidFill>
                <a:latin typeface="Consolas"/>
                <a:ea typeface="Consolas"/>
                <a:cs typeface="Consolas"/>
                <a:sym typeface="Consolas"/>
              </a:rPr>
              <a:t>@EnableAutoConfiguration</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rgbClr val="000088"/>
                </a:solidFill>
                <a:latin typeface="Consolas"/>
                <a:ea typeface="Consolas"/>
                <a:cs typeface="Consolas"/>
                <a:sym typeface="Consolas"/>
              </a:rPr>
              <a:t>public</a:t>
            </a: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class</a:t>
            </a:r>
            <a:r>
              <a:rPr lang="en" sz="1300" b="1">
                <a:solidFill>
                  <a:schemeClr val="folHlink"/>
                </a:solidFill>
                <a:latin typeface="Consolas"/>
                <a:ea typeface="Consolas"/>
                <a:cs typeface="Consolas"/>
                <a:sym typeface="Consolas"/>
              </a:rPr>
              <a:t> </a:t>
            </a:r>
            <a:r>
              <a:rPr lang="en" sz="1300" b="1">
                <a:solidFill>
                  <a:srgbClr val="660066"/>
                </a:solidFill>
                <a:latin typeface="Consolas"/>
                <a:ea typeface="Consolas"/>
                <a:cs typeface="Consolas"/>
                <a:sym typeface="Consolas"/>
              </a:rPr>
              <a:t>SampleController</a:t>
            </a:r>
            <a:r>
              <a:rPr lang="en" sz="1300" b="1">
                <a:solidFill>
                  <a:schemeClr val="folHlink"/>
                </a:solidFill>
                <a:latin typeface="Consolas"/>
                <a:ea typeface="Consolas"/>
                <a:cs typeface="Consolas"/>
                <a:sym typeface="Consolas"/>
              </a:rPr>
              <a:t> {</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006666"/>
                </a:solidFill>
                <a:latin typeface="Consolas"/>
                <a:ea typeface="Consolas"/>
                <a:cs typeface="Consolas"/>
                <a:sym typeface="Consolas"/>
              </a:rPr>
              <a:t>@RequestMapping</a:t>
            </a:r>
            <a:r>
              <a:rPr lang="en" sz="1300" b="1">
                <a:solidFill>
                  <a:srgbClr val="666600"/>
                </a:solidFill>
                <a:latin typeface="Consolas"/>
                <a:ea typeface="Consolas"/>
                <a:cs typeface="Consolas"/>
                <a:sym typeface="Consolas"/>
              </a:rPr>
              <a:t>(</a:t>
            </a:r>
            <a:r>
              <a:rPr lang="en" sz="1300" b="1">
                <a:solidFill>
                  <a:srgbClr val="0088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006666"/>
                </a:solidFill>
                <a:latin typeface="Consolas"/>
                <a:ea typeface="Consolas"/>
                <a:cs typeface="Consolas"/>
                <a:sym typeface="Consolas"/>
              </a:rPr>
              <a:t>@ResponseBody</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660066"/>
                </a:solidFill>
                <a:latin typeface="Consolas"/>
                <a:ea typeface="Consolas"/>
                <a:cs typeface="Consolas"/>
                <a:sym typeface="Consolas"/>
              </a:rPr>
              <a:t>String</a:t>
            </a:r>
            <a:r>
              <a:rPr lang="en" sz="1300" b="1">
                <a:solidFill>
                  <a:schemeClr val="folHlink"/>
                </a:solidFill>
                <a:latin typeface="Consolas"/>
                <a:ea typeface="Consolas"/>
                <a:cs typeface="Consolas"/>
                <a:sym typeface="Consolas"/>
              </a:rPr>
              <a:t> home</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 {</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return</a:t>
            </a:r>
            <a:r>
              <a:rPr lang="en" sz="1300" b="1">
                <a:solidFill>
                  <a:schemeClr val="folHlink"/>
                </a:solidFill>
                <a:latin typeface="Consolas"/>
                <a:ea typeface="Consolas"/>
                <a:cs typeface="Consolas"/>
                <a:sym typeface="Consolas"/>
              </a:rPr>
              <a:t> </a:t>
            </a:r>
            <a:r>
              <a:rPr lang="en" sz="1300" b="1">
                <a:solidFill>
                  <a:srgbClr val="008800"/>
                </a:solidFill>
                <a:latin typeface="Consolas"/>
                <a:ea typeface="Consolas"/>
                <a:cs typeface="Consolas"/>
                <a:sym typeface="Consolas"/>
              </a:rPr>
              <a:t>"Hello World!";</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public</a:t>
            </a: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static</a:t>
            </a: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void</a:t>
            </a:r>
            <a:r>
              <a:rPr lang="en" sz="1300" b="1">
                <a:solidFill>
                  <a:schemeClr val="folHlink"/>
                </a:solidFill>
                <a:latin typeface="Consolas"/>
                <a:ea typeface="Consolas"/>
                <a:cs typeface="Consolas"/>
                <a:sym typeface="Consolas"/>
              </a:rPr>
              <a:t> main</a:t>
            </a:r>
            <a:r>
              <a:rPr lang="en" sz="1300" b="1">
                <a:solidFill>
                  <a:srgbClr val="666600"/>
                </a:solidFill>
                <a:latin typeface="Consolas"/>
                <a:ea typeface="Consolas"/>
                <a:cs typeface="Consolas"/>
                <a:sym typeface="Consolas"/>
              </a:rPr>
              <a:t>(</a:t>
            </a:r>
            <a:r>
              <a:rPr lang="en" sz="1300" b="1">
                <a:solidFill>
                  <a:srgbClr val="660066"/>
                </a:solidFill>
                <a:latin typeface="Consolas"/>
                <a:ea typeface="Consolas"/>
                <a:cs typeface="Consolas"/>
                <a:sym typeface="Consolas"/>
              </a:rPr>
              <a:t>String</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 args</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 </a:t>
            </a:r>
            <a:r>
              <a:rPr lang="en" sz="1300" b="1">
                <a:solidFill>
                  <a:srgbClr val="000088"/>
                </a:solidFill>
                <a:latin typeface="Consolas"/>
                <a:ea typeface="Consolas"/>
                <a:cs typeface="Consolas"/>
                <a:sym typeface="Consolas"/>
              </a:rPr>
              <a:t>throws</a:t>
            </a:r>
            <a:r>
              <a:rPr lang="en" sz="1300" b="1">
                <a:solidFill>
                  <a:schemeClr val="folHlink"/>
                </a:solidFill>
                <a:latin typeface="Consolas"/>
                <a:ea typeface="Consolas"/>
                <a:cs typeface="Consolas"/>
                <a:sym typeface="Consolas"/>
              </a:rPr>
              <a:t> </a:t>
            </a:r>
            <a:r>
              <a:rPr lang="en" sz="1300" b="1">
                <a:solidFill>
                  <a:srgbClr val="660066"/>
                </a:solidFill>
                <a:latin typeface="Consolas"/>
                <a:ea typeface="Consolas"/>
                <a:cs typeface="Consolas"/>
                <a:sym typeface="Consolas"/>
              </a:rPr>
              <a:t>Exception</a:t>
            </a:r>
            <a:r>
              <a:rPr lang="en" sz="1300" b="1">
                <a:solidFill>
                  <a:schemeClr val="folHlink"/>
                </a:solidFill>
                <a:latin typeface="Consolas"/>
                <a:ea typeface="Consolas"/>
                <a:cs typeface="Consolas"/>
                <a:sym typeface="Consolas"/>
              </a:rPr>
              <a:t> {</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r>
              <a:rPr lang="en" sz="1300" b="1">
                <a:solidFill>
                  <a:srgbClr val="660066"/>
                </a:solidFill>
                <a:latin typeface="Consolas"/>
                <a:ea typeface="Consolas"/>
                <a:cs typeface="Consolas"/>
                <a:sym typeface="Consolas"/>
              </a:rPr>
              <a:t>SpringApplication</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run</a:t>
            </a:r>
            <a:r>
              <a:rPr lang="en" sz="1300" b="1">
                <a:solidFill>
                  <a:srgbClr val="666600"/>
                </a:solidFill>
                <a:latin typeface="Consolas"/>
                <a:ea typeface="Consolas"/>
                <a:cs typeface="Consolas"/>
                <a:sym typeface="Consolas"/>
              </a:rPr>
              <a:t>(</a:t>
            </a:r>
            <a:r>
              <a:rPr lang="en" sz="1300" b="1">
                <a:solidFill>
                  <a:srgbClr val="660066"/>
                </a:solidFill>
                <a:latin typeface="Consolas"/>
                <a:ea typeface="Consolas"/>
                <a:cs typeface="Consolas"/>
                <a:sym typeface="Consolas"/>
              </a:rPr>
              <a:t>SampleController</a:t>
            </a:r>
            <a:r>
              <a:rPr lang="en" sz="1300" b="1">
                <a:solidFill>
                  <a:srgbClr val="666600"/>
                </a:solidFill>
                <a:latin typeface="Consolas"/>
                <a:ea typeface="Consolas"/>
                <a:cs typeface="Consolas"/>
                <a:sym typeface="Consolas"/>
              </a:rPr>
              <a:t>.</a:t>
            </a:r>
            <a:r>
              <a:rPr lang="en" sz="1300" b="1">
                <a:solidFill>
                  <a:srgbClr val="000088"/>
                </a:solidFill>
                <a:latin typeface="Consolas"/>
                <a:ea typeface="Consolas"/>
                <a:cs typeface="Consolas"/>
                <a:sym typeface="Consolas"/>
              </a:rPr>
              <a:t>class</a:t>
            </a:r>
            <a:r>
              <a:rPr lang="en" sz="1300" b="1">
                <a:solidFill>
                  <a:srgbClr val="666600"/>
                </a:solidFill>
                <a:latin typeface="Consolas"/>
                <a:ea typeface="Consolas"/>
                <a:cs typeface="Consolas"/>
                <a:sym typeface="Consolas"/>
              </a:rPr>
              <a:t>,</a:t>
            </a:r>
            <a:r>
              <a:rPr lang="en" sz="1300" b="1">
                <a:solidFill>
                  <a:schemeClr val="folHlink"/>
                </a:solidFill>
                <a:latin typeface="Consolas"/>
                <a:ea typeface="Consolas"/>
                <a:cs typeface="Consolas"/>
                <a:sym typeface="Consolas"/>
              </a:rPr>
              <a:t> args</a:t>
            </a:r>
            <a:r>
              <a:rPr lang="en" sz="1300" b="1">
                <a:solidFill>
                  <a:srgbClr val="666600"/>
                </a:solidFill>
                <a:latin typeface="Consolas"/>
                <a:ea typeface="Consolas"/>
                <a:cs typeface="Consolas"/>
                <a:sym typeface="Consolas"/>
              </a:rPr>
              <a:t>);</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    }</a:t>
            </a:r>
            <a:endParaRPr sz="13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300" b="1">
                <a:solidFill>
                  <a:schemeClr val="folHlink"/>
                </a:solidFill>
                <a:latin typeface="Consolas"/>
                <a:ea typeface="Consolas"/>
                <a:cs typeface="Consolas"/>
                <a:sym typeface="Consolas"/>
              </a:rPr>
              <a:t>}</a:t>
            </a:r>
            <a:endParaRPr sz="1300" b="1"/>
          </a:p>
        </p:txBody>
      </p:sp>
    </p:spTree>
    <p:extLst>
      <p:ext uri="{BB962C8B-B14F-4D97-AF65-F5344CB8AC3E}">
        <p14:creationId xmlns:p14="http://schemas.microsoft.com/office/powerpoint/2010/main" val="4185290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Initializr provides an extensible API to generate quickstart projects. It provides a simple web UI to configure the project to generate and endpoints that you can use via plain HTTP.</a:t>
            </a:r>
            <a:endParaRPr/>
          </a:p>
          <a:p>
            <a:pPr marL="0" lvl="0" indent="0" rtl="0">
              <a:spcBef>
                <a:spcPts val="1500"/>
              </a:spcBef>
              <a:spcAft>
                <a:spcPts val="0"/>
              </a:spcAft>
              <a:buNone/>
            </a:pPr>
            <a:endParaRPr/>
          </a:p>
          <a:p>
            <a:pPr marL="0" lvl="0" indent="0" rtl="0">
              <a:spcBef>
                <a:spcPts val="1500"/>
              </a:spcBef>
              <a:spcAft>
                <a:spcPts val="1500"/>
              </a:spcAft>
              <a:buNone/>
            </a:pPr>
            <a:endParaRPr/>
          </a:p>
        </p:txBody>
      </p:sp>
      <p:sp>
        <p:nvSpPr>
          <p:cNvPr id="282" name="Shape 282"/>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Spring Initializr</a:t>
            </a:r>
            <a:endParaRPr/>
          </a:p>
        </p:txBody>
      </p:sp>
      <p:pic>
        <p:nvPicPr>
          <p:cNvPr id="283" name="Shape 283"/>
          <p:cNvPicPr preferRelativeResize="0"/>
          <p:nvPr/>
        </p:nvPicPr>
        <p:blipFill>
          <a:blip r:embed="rId3">
            <a:alphaModFix/>
          </a:blip>
          <a:stretch>
            <a:fillRect/>
          </a:stretch>
        </p:blipFill>
        <p:spPr>
          <a:xfrm>
            <a:off x="3065825" y="302163"/>
            <a:ext cx="6078177" cy="4539167"/>
          </a:xfrm>
          <a:prstGeom prst="rect">
            <a:avLst/>
          </a:prstGeom>
          <a:noFill/>
          <a:ln>
            <a:noFill/>
          </a:ln>
        </p:spPr>
      </p:pic>
    </p:spTree>
    <p:extLst>
      <p:ext uri="{BB962C8B-B14F-4D97-AF65-F5344CB8AC3E}">
        <p14:creationId xmlns:p14="http://schemas.microsoft.com/office/powerpoint/2010/main" val="4096589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Application Packaging</a:t>
            </a:r>
            <a:endParaRPr/>
          </a:p>
        </p:txBody>
      </p:sp>
      <p:sp>
        <p:nvSpPr>
          <p:cNvPr id="289" name="Shape 289"/>
          <p:cNvSpPr txBox="1">
            <a:spLocks noGrp="1"/>
          </p:cNvSpPr>
          <p:nvPr>
            <p:ph type="body" idx="1"/>
          </p:nvPr>
        </p:nvSpPr>
        <p:spPr>
          <a:xfrm>
            <a:off x="192475" y="900400"/>
            <a:ext cx="4254600" cy="3769500"/>
          </a:xfrm>
          <a:prstGeom prst="rect">
            <a:avLst/>
          </a:prstGeom>
        </p:spPr>
        <p:txBody>
          <a:bodyPr spcFirstLastPara="1" wrap="square" lIns="91425" tIns="91425" rIns="91425" bIns="91425" anchor="t" anchorCtr="0">
            <a:noAutofit/>
          </a:bodyPr>
          <a:lstStyle/>
          <a:p>
            <a:pPr marL="457200" lvl="0" indent="-330200" rtl="0">
              <a:lnSpc>
                <a:spcPct val="100000"/>
              </a:lnSpc>
              <a:spcBef>
                <a:spcPts val="0"/>
              </a:spcBef>
              <a:spcAft>
                <a:spcPts val="0"/>
              </a:spcAft>
              <a:buClr>
                <a:schemeClr val="lt2"/>
              </a:buClr>
              <a:buSzPts val="1600"/>
              <a:buChar char="■"/>
            </a:pPr>
            <a:r>
              <a:rPr lang="en"/>
              <a:t>Find</a:t>
            </a:r>
            <a:endParaRPr>
              <a:solidFill>
                <a:schemeClr val="folHlink"/>
              </a:solidFill>
              <a:latin typeface="Arial"/>
              <a:ea typeface="Arial"/>
              <a:cs typeface="Arial"/>
              <a:sym typeface="Arial"/>
            </a:endParaRPr>
          </a:p>
          <a:p>
            <a:pPr marL="457200" lvl="0" indent="-330200" rtl="0">
              <a:lnSpc>
                <a:spcPct val="100000"/>
              </a:lnSpc>
              <a:spcBef>
                <a:spcPts val="2000"/>
              </a:spcBef>
              <a:spcAft>
                <a:spcPts val="0"/>
              </a:spcAft>
              <a:buClr>
                <a:schemeClr val="lt2"/>
              </a:buClr>
              <a:buSzPts val="1600"/>
              <a:buChar char="■"/>
            </a:pPr>
            <a:r>
              <a:rPr lang="en"/>
              <a:t>Download</a:t>
            </a:r>
            <a:endParaRPr/>
          </a:p>
          <a:p>
            <a:pPr marL="457200" lvl="0" indent="-330200" rtl="0">
              <a:lnSpc>
                <a:spcPct val="100000"/>
              </a:lnSpc>
              <a:spcBef>
                <a:spcPts val="2000"/>
              </a:spcBef>
              <a:spcAft>
                <a:spcPts val="0"/>
              </a:spcAft>
              <a:buClr>
                <a:schemeClr val="lt2"/>
              </a:buClr>
              <a:buSzPts val="1600"/>
              <a:buChar char="■"/>
            </a:pPr>
            <a:r>
              <a:rPr lang="en"/>
              <a:t>Compile</a:t>
            </a:r>
            <a:endParaRPr/>
          </a:p>
          <a:p>
            <a:pPr marL="457200" lvl="0" indent="-330200" rtl="0">
              <a:lnSpc>
                <a:spcPct val="100000"/>
              </a:lnSpc>
              <a:spcBef>
                <a:spcPts val="2000"/>
              </a:spcBef>
              <a:spcAft>
                <a:spcPts val="2000"/>
              </a:spcAft>
              <a:buClr>
                <a:schemeClr val="lt2"/>
              </a:buClr>
              <a:buSzPts val="1600"/>
              <a:buChar char="■"/>
            </a:pPr>
            <a:r>
              <a:rPr lang="en"/>
              <a:t>Pray</a:t>
            </a:r>
            <a:endParaRPr/>
          </a:p>
        </p:txBody>
      </p:sp>
      <p:pic>
        <p:nvPicPr>
          <p:cNvPr id="290" name="Shape 290"/>
          <p:cNvPicPr preferRelativeResize="0"/>
          <p:nvPr/>
        </p:nvPicPr>
        <p:blipFill>
          <a:blip r:embed="rId3">
            <a:alphaModFix/>
          </a:blip>
          <a:stretch>
            <a:fillRect/>
          </a:stretch>
        </p:blipFill>
        <p:spPr>
          <a:xfrm>
            <a:off x="5556825" y="0"/>
            <a:ext cx="2841936" cy="5143500"/>
          </a:xfrm>
          <a:prstGeom prst="rect">
            <a:avLst/>
          </a:prstGeom>
          <a:noFill/>
          <a:ln>
            <a:noFill/>
          </a:ln>
        </p:spPr>
      </p:pic>
      <p:sp>
        <p:nvSpPr>
          <p:cNvPr id="291" name="Shape 291"/>
          <p:cNvSpPr txBox="1"/>
          <p:nvPr/>
        </p:nvSpPr>
        <p:spPr>
          <a:xfrm>
            <a:off x="8398750" y="4669900"/>
            <a:ext cx="745200" cy="473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600"/>
              <a:t>Image Source: https://xkcd.com/1742/</a:t>
            </a:r>
            <a:endParaRPr sz="600"/>
          </a:p>
        </p:txBody>
      </p:sp>
    </p:spTree>
    <p:extLst>
      <p:ext uri="{BB962C8B-B14F-4D97-AF65-F5344CB8AC3E}">
        <p14:creationId xmlns:p14="http://schemas.microsoft.com/office/powerpoint/2010/main" val="2650359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Packaging</a:t>
            </a:r>
            <a:endParaRPr/>
          </a:p>
        </p:txBody>
      </p:sp>
      <p:pic>
        <p:nvPicPr>
          <p:cNvPr id="297" name="Shape 297"/>
          <p:cNvPicPr preferRelativeResize="0"/>
          <p:nvPr/>
        </p:nvPicPr>
        <p:blipFill>
          <a:blip r:embed="rId3">
            <a:alphaModFix/>
          </a:blip>
          <a:stretch>
            <a:fillRect/>
          </a:stretch>
        </p:blipFill>
        <p:spPr>
          <a:xfrm>
            <a:off x="292000" y="774450"/>
            <a:ext cx="8563574" cy="3889901"/>
          </a:xfrm>
          <a:prstGeom prst="rect">
            <a:avLst/>
          </a:prstGeom>
          <a:noFill/>
          <a:ln>
            <a:noFill/>
          </a:ln>
        </p:spPr>
      </p:pic>
    </p:spTree>
    <p:extLst>
      <p:ext uri="{BB962C8B-B14F-4D97-AF65-F5344CB8AC3E}">
        <p14:creationId xmlns:p14="http://schemas.microsoft.com/office/powerpoint/2010/main" val="198942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Primary Execution</a:t>
            </a:r>
            <a:endParaRPr/>
          </a:p>
        </p:txBody>
      </p:sp>
      <p:sp>
        <p:nvSpPr>
          <p:cNvPr id="303" name="Shape 303"/>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package</a:t>
            </a:r>
            <a:r>
              <a:rPr lang="en" b="1">
                <a:solidFill>
                  <a:schemeClr val="folHlink"/>
                </a:solidFill>
                <a:latin typeface="Consolas"/>
                <a:ea typeface="Consolas"/>
                <a:cs typeface="Consolas"/>
                <a:sym typeface="Consolas"/>
              </a:rPr>
              <a:t> hello;</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import</a:t>
            </a:r>
            <a:r>
              <a:rPr lang="en" b="1">
                <a:solidFill>
                  <a:schemeClr val="folHlink"/>
                </a:solidFill>
                <a:latin typeface="Consolas"/>
                <a:ea typeface="Consolas"/>
                <a:cs typeface="Consolas"/>
                <a:sym typeface="Consolas"/>
              </a:rPr>
              <a:t> java</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util</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Arrays;</a:t>
            </a:r>
            <a:endParaRPr b="1">
              <a:solidFill>
                <a:srgbClr val="660066"/>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import</a:t>
            </a:r>
            <a:r>
              <a:rPr lang="en" b="1">
                <a:solidFill>
                  <a:schemeClr val="folHlink"/>
                </a:solidFill>
                <a:latin typeface="Consolas"/>
                <a:ea typeface="Consolas"/>
                <a:cs typeface="Consolas"/>
                <a:sym typeface="Consolas"/>
              </a:rPr>
              <a:t> org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springframework</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boot</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SpringApplication;</a:t>
            </a:r>
            <a:endParaRPr b="1">
              <a:solidFill>
                <a:srgbClr val="660066"/>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6666"/>
                </a:solidFill>
                <a:latin typeface="Consolas"/>
                <a:ea typeface="Consolas"/>
                <a:cs typeface="Consolas"/>
                <a:sym typeface="Consolas"/>
              </a:rPr>
              <a:t>@SpringBootApplication</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class</a:t>
            </a: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Application</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static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void</a:t>
            </a:r>
            <a:r>
              <a:rPr lang="en" b="1">
                <a:solidFill>
                  <a:schemeClr val="folHlink"/>
                </a:solidFill>
                <a:latin typeface="Consolas"/>
                <a:ea typeface="Consolas"/>
                <a:cs typeface="Consolas"/>
                <a:sym typeface="Consolas"/>
              </a:rPr>
              <a:t> main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String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SpringApplication</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run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Application</a:t>
            </a:r>
            <a:r>
              <a:rPr lang="en" b="1">
                <a:solidFill>
                  <a:srgbClr val="666600"/>
                </a:solidFill>
                <a:latin typeface="Consolas"/>
                <a:ea typeface="Consolas"/>
                <a:cs typeface="Consolas"/>
                <a:sym typeface="Consolas"/>
              </a:rPr>
              <a:t>.</a:t>
            </a:r>
            <a:r>
              <a:rPr lang="en" b="1">
                <a:solidFill>
                  <a:srgbClr val="000088"/>
                </a:solidFill>
                <a:latin typeface="Consolas"/>
                <a:ea typeface="Consolas"/>
                <a:cs typeface="Consolas"/>
                <a:sym typeface="Consolas"/>
              </a:rPr>
              <a:t>class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a:t>
            </a:r>
            <a:endParaRPr b="1">
              <a:solidFill>
                <a:srgbClr val="000088"/>
              </a:solidFill>
              <a:latin typeface="Consolas"/>
              <a:ea typeface="Consolas"/>
              <a:cs typeface="Consolas"/>
              <a:sym typeface="Consolas"/>
            </a:endParaRPr>
          </a:p>
        </p:txBody>
      </p:sp>
    </p:spTree>
    <p:extLst>
      <p:ext uri="{BB962C8B-B14F-4D97-AF65-F5344CB8AC3E}">
        <p14:creationId xmlns:p14="http://schemas.microsoft.com/office/powerpoint/2010/main" val="1217020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REST Controller</a:t>
            </a:r>
            <a:endParaRPr/>
          </a:p>
        </p:txBody>
      </p:sp>
      <p:sp>
        <p:nvSpPr>
          <p:cNvPr id="309" name="Shape 30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package</a:t>
            </a:r>
            <a:r>
              <a:rPr lang="en" b="1">
                <a:solidFill>
                  <a:schemeClr val="folHlink"/>
                </a:solidFill>
                <a:latin typeface="Consolas"/>
                <a:ea typeface="Consolas"/>
                <a:cs typeface="Consolas"/>
                <a:sym typeface="Consolas"/>
              </a:rPr>
              <a:t> hello;</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import</a:t>
            </a:r>
            <a:r>
              <a:rPr lang="en" b="1">
                <a:solidFill>
                  <a:schemeClr val="folHlink"/>
                </a:solidFill>
                <a:latin typeface="Consolas"/>
                <a:ea typeface="Consolas"/>
                <a:cs typeface="Consolas"/>
                <a:sym typeface="Consolas"/>
              </a:rPr>
              <a:t> org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springframework</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web</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bind</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annotation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RestController;</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import</a:t>
            </a:r>
            <a:r>
              <a:rPr lang="en" b="1">
                <a:solidFill>
                  <a:schemeClr val="folHlink"/>
                </a:solidFill>
                <a:latin typeface="Consolas"/>
                <a:ea typeface="Consolas"/>
                <a:cs typeface="Consolas"/>
                <a:sym typeface="Consolas"/>
              </a:rPr>
              <a:t> org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springframework</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web</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bind</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annotation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RequestMapping;</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6666"/>
                </a:solidFill>
                <a:latin typeface="Consolas"/>
                <a:ea typeface="Consolas"/>
                <a:cs typeface="Consolas"/>
                <a:sym typeface="Consolas"/>
              </a:rPr>
              <a:t>@RestController</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class</a:t>
            </a: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HelloController</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006666"/>
                </a:solidFill>
                <a:latin typeface="Consolas"/>
                <a:ea typeface="Consolas"/>
                <a:cs typeface="Consolas"/>
                <a:sym typeface="Consolas"/>
              </a:rPr>
              <a:t>@RequestMapping</a:t>
            </a:r>
            <a:r>
              <a:rPr lang="en" b="1">
                <a:solidFill>
                  <a:srgbClr val="666600"/>
                </a:solidFill>
                <a:latin typeface="Consolas"/>
                <a:ea typeface="Consolas"/>
                <a:cs typeface="Consolas"/>
                <a:sym typeface="Consolas"/>
              </a:rPr>
              <a:t>(</a:t>
            </a:r>
            <a:r>
              <a:rPr lang="en" b="1">
                <a:solidFill>
                  <a:srgbClr val="008800"/>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String</a:t>
            </a:r>
            <a:r>
              <a:rPr lang="en" b="1">
                <a:solidFill>
                  <a:schemeClr val="folHlink"/>
                </a:solidFill>
                <a:latin typeface="Consolas"/>
                <a:ea typeface="Consolas"/>
                <a:cs typeface="Consolas"/>
                <a:sym typeface="Consolas"/>
              </a:rPr>
              <a:t> index</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return</a:t>
            </a:r>
            <a:r>
              <a:rPr lang="en" b="1">
                <a:solidFill>
                  <a:schemeClr val="folHlink"/>
                </a:solidFill>
                <a:latin typeface="Consolas"/>
                <a:ea typeface="Consolas"/>
                <a:cs typeface="Consolas"/>
                <a:sym typeface="Consolas"/>
              </a:rPr>
              <a:t> </a:t>
            </a:r>
            <a:r>
              <a:rPr lang="en" b="1">
                <a:solidFill>
                  <a:srgbClr val="008800"/>
                </a:solidFill>
                <a:latin typeface="Consolas"/>
                <a:ea typeface="Consolas"/>
                <a:cs typeface="Consolas"/>
                <a:sym typeface="Consolas"/>
              </a:rPr>
              <a:t>"Greetings from Spring Boot!";</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a:t>
            </a:r>
            <a:endParaRPr b="1">
              <a:solidFill>
                <a:srgbClr val="859900"/>
              </a:solidFill>
              <a:highlight>
                <a:srgbClr val="042029"/>
              </a:highlight>
              <a:latin typeface="Courier New"/>
              <a:ea typeface="Courier New"/>
              <a:cs typeface="Courier New"/>
              <a:sym typeface="Courier New"/>
            </a:endParaRPr>
          </a:p>
        </p:txBody>
      </p:sp>
    </p:spTree>
    <p:extLst>
      <p:ext uri="{BB962C8B-B14F-4D97-AF65-F5344CB8AC3E}">
        <p14:creationId xmlns:p14="http://schemas.microsoft.com/office/powerpoint/2010/main" val="564844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Unit Testing Controllers</a:t>
            </a:r>
            <a:endParaRPr/>
          </a:p>
        </p:txBody>
      </p:sp>
      <p:sp>
        <p:nvSpPr>
          <p:cNvPr id="315" name="Shape 315"/>
          <p:cNvSpPr txBox="1">
            <a:spLocks noGrp="1"/>
          </p:cNvSpPr>
          <p:nvPr>
            <p:ph type="body" idx="1"/>
          </p:nvPr>
        </p:nvSpPr>
        <p:spPr>
          <a:xfrm>
            <a:off x="905400" y="6870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@RunWith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SpringRunner</a:t>
            </a:r>
            <a:r>
              <a:rPr lang="en" sz="1200" b="1">
                <a:solidFill>
                  <a:srgbClr val="666600"/>
                </a:solidFill>
                <a:latin typeface="Consolas"/>
                <a:ea typeface="Consolas"/>
                <a:cs typeface="Consolas"/>
                <a:sym typeface="Consolas"/>
              </a:rPr>
              <a:t>.</a:t>
            </a:r>
            <a:r>
              <a:rPr lang="en" sz="1200" b="1">
                <a:solidFill>
                  <a:srgbClr val="000088"/>
                </a:solidFill>
                <a:latin typeface="Consolas"/>
                <a:ea typeface="Consolas"/>
                <a:cs typeface="Consolas"/>
                <a:sym typeface="Consolas"/>
              </a:rPr>
              <a:t>class)</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@SpringBootTest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@AutoConfigureMockMvc</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class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HelloControllerTest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@Autowired</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private</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MockMvc</a:t>
            </a:r>
            <a:r>
              <a:rPr lang="en" sz="1200" b="1">
                <a:solidFill>
                  <a:schemeClr val="folHlink"/>
                </a:solidFill>
                <a:latin typeface="Consolas"/>
                <a:ea typeface="Consolas"/>
                <a:cs typeface="Consolas"/>
                <a:sym typeface="Consolas"/>
              </a:rPr>
              <a:t> mvc;</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@Test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void</a:t>
            </a:r>
            <a:r>
              <a:rPr lang="en" sz="1200" b="1">
                <a:solidFill>
                  <a:schemeClr val="folHlink"/>
                </a:solidFill>
                <a:latin typeface="Consolas"/>
                <a:ea typeface="Consolas"/>
                <a:cs typeface="Consolas"/>
                <a:sym typeface="Consolas"/>
              </a:rPr>
              <a:t> getHello</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throws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Exception</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mvc</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perform</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MockMvcRequestBuilders</a:t>
            </a:r>
            <a:r>
              <a:rPr lang="en" sz="1200" b="1">
                <a:solidFill>
                  <a:srgbClr val="666600"/>
                </a:solidFill>
                <a:latin typeface="Consolas"/>
                <a:ea typeface="Consolas"/>
                <a:cs typeface="Consolas"/>
                <a:sym typeface="Consolas"/>
              </a:rPr>
              <a:t>.</a:t>
            </a:r>
            <a:r>
              <a:rPr lang="en" sz="1200" b="1">
                <a:solidFill>
                  <a:srgbClr val="000088"/>
                </a:solidFill>
                <a:latin typeface="Consolas"/>
                <a:ea typeface="Consolas"/>
                <a:cs typeface="Consolas"/>
                <a:sym typeface="Consolas"/>
              </a:rPr>
              <a:t>get</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a:t>
            </a:r>
            <a:r>
              <a:rPr lang="en" sz="1200" b="1">
                <a:solidFill>
                  <a:srgbClr val="666600"/>
                </a:solidFill>
                <a:latin typeface="Consolas"/>
                <a:ea typeface="Consolas"/>
                <a:cs typeface="Consolas"/>
                <a:sym typeface="Consolas"/>
              </a:rPr>
              <a:t>)</a:t>
            </a:r>
            <a:endParaRPr sz="1200" b="1">
              <a:solidFill>
                <a:srgbClr val="666600"/>
              </a:solidFill>
              <a:latin typeface="Consolas"/>
              <a:ea typeface="Consolas"/>
              <a:cs typeface="Consolas"/>
              <a:sym typeface="Consolas"/>
            </a:endParaRPr>
          </a:p>
          <a:p>
            <a:pPr marL="914400" lvl="0" indent="457200" rtl="0">
              <a:lnSpc>
                <a:spcPct val="115000"/>
              </a:lnSpc>
              <a:spcBef>
                <a:spcPts val="0"/>
              </a:spcBef>
              <a:spcAft>
                <a:spcPts val="0"/>
              </a:spcAft>
              <a:buClr>
                <a:schemeClr val="folHlink"/>
              </a:buClr>
              <a:buSzPts val="1100"/>
              <a:buFont typeface="Arial"/>
              <a:buNone/>
            </a:pP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accept</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MediaType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APPLICATION_JSON</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andExpect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status</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isOk</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andExpect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content</a:t>
            </a:r>
            <a:r>
              <a:rPr lang="en" sz="1200" b="1">
                <a:solidFill>
                  <a:srgbClr val="666600"/>
                </a:solidFill>
                <a:latin typeface="Consolas"/>
                <a:ea typeface="Consolas"/>
                <a:cs typeface="Consolas"/>
                <a:sym typeface="Consolas"/>
              </a:rPr>
              <a:t>().</a:t>
            </a:r>
            <a:r>
              <a:rPr lang="en" sz="1200" b="1">
                <a:solidFill>
                  <a:srgbClr val="000088"/>
                </a:solidFill>
                <a:latin typeface="Consolas"/>
                <a:ea typeface="Consolas"/>
                <a:cs typeface="Consolas"/>
                <a:sym typeface="Consolas"/>
              </a:rPr>
              <a:t>string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equalTo</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"Greetings from Spring Boot!"</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a:t>
            </a:r>
            <a:endParaRPr sz="1200" b="1">
              <a:solidFill>
                <a:srgbClr val="000088"/>
              </a:solidFill>
              <a:latin typeface="Consolas"/>
              <a:ea typeface="Consolas"/>
              <a:cs typeface="Consolas"/>
              <a:sym typeface="Consolas"/>
            </a:endParaRPr>
          </a:p>
        </p:txBody>
      </p:sp>
    </p:spTree>
    <p:extLst>
      <p:ext uri="{BB962C8B-B14F-4D97-AF65-F5344CB8AC3E}">
        <p14:creationId xmlns:p14="http://schemas.microsoft.com/office/powerpoint/2010/main" val="3029536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321" name="Shape 32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TWO</a:t>
            </a:r>
            <a:endParaRPr/>
          </a:p>
        </p:txBody>
      </p:sp>
    </p:spTree>
    <p:extLst>
      <p:ext uri="{BB962C8B-B14F-4D97-AF65-F5344CB8AC3E}">
        <p14:creationId xmlns:p14="http://schemas.microsoft.com/office/powerpoint/2010/main" val="371440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p:nvPr/>
        </p:nvSpPr>
        <p:spPr>
          <a:xfrm>
            <a:off x="499729" y="350873"/>
            <a:ext cx="7995683" cy="60605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b="1">
                <a:solidFill>
                  <a:schemeClr val="lt1"/>
                </a:solidFill>
                <a:latin typeface="Proxima Nova Extrabold"/>
                <a:ea typeface="Proxima Nova Extrabold"/>
                <a:cs typeface="Proxima Nova Extrabold"/>
                <a:sym typeface="Proxima Nova Extrabold"/>
              </a:rPr>
              <a:t>Why do you need to be good at software?</a:t>
            </a:r>
          </a:p>
        </p:txBody>
      </p:sp>
      <p:sp>
        <p:nvSpPr>
          <p:cNvPr id="52" name="Shape 52"/>
          <p:cNvSpPr/>
          <p:nvPr/>
        </p:nvSpPr>
        <p:spPr>
          <a:xfrm>
            <a:off x="499729" y="1254641"/>
            <a:ext cx="1495640" cy="3551274"/>
          </a:xfrm>
          <a:prstGeom prst="rect">
            <a:avLst/>
          </a:prstGeom>
          <a:solidFill>
            <a:schemeClr val="accent2"/>
          </a:solidFill>
          <a:ln w="952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Customers expect it.</a:t>
            </a:r>
          </a:p>
        </p:txBody>
      </p:sp>
      <p:sp>
        <p:nvSpPr>
          <p:cNvPr id="53" name="Shape 53"/>
          <p:cNvSpPr/>
          <p:nvPr/>
        </p:nvSpPr>
        <p:spPr>
          <a:xfrm>
            <a:off x="2151321" y="1254641"/>
            <a:ext cx="1495640" cy="3551274"/>
          </a:xfrm>
          <a:prstGeom prst="rect">
            <a:avLst/>
          </a:prstGeom>
          <a:solidFill>
            <a:schemeClr val="accent2"/>
          </a:solidFill>
          <a:ln w="952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Meet demand to operate at scale.</a:t>
            </a:r>
          </a:p>
        </p:txBody>
      </p:sp>
      <p:sp>
        <p:nvSpPr>
          <p:cNvPr id="54" name="Shape 54"/>
          <p:cNvSpPr/>
          <p:nvPr/>
        </p:nvSpPr>
        <p:spPr>
          <a:xfrm>
            <a:off x="3802912" y="1254641"/>
            <a:ext cx="1495640" cy="3551274"/>
          </a:xfrm>
          <a:prstGeom prst="rect">
            <a:avLst/>
          </a:prstGeom>
          <a:solidFill>
            <a:schemeClr val="accent2"/>
          </a:solidFill>
          <a:ln w="952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Gives you more business options.</a:t>
            </a:r>
          </a:p>
        </p:txBody>
      </p:sp>
      <p:sp>
        <p:nvSpPr>
          <p:cNvPr id="55" name="Shape 55"/>
          <p:cNvSpPr/>
          <p:nvPr/>
        </p:nvSpPr>
        <p:spPr>
          <a:xfrm>
            <a:off x="5454503" y="1254641"/>
            <a:ext cx="1495640" cy="3551274"/>
          </a:xfrm>
          <a:prstGeom prst="rect">
            <a:avLst/>
          </a:prstGeom>
          <a:solidFill>
            <a:schemeClr val="accent2"/>
          </a:solidFill>
          <a:ln w="952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Your competitors are doing it.</a:t>
            </a:r>
          </a:p>
        </p:txBody>
      </p:sp>
      <p:sp>
        <p:nvSpPr>
          <p:cNvPr id="56" name="Shape 56"/>
          <p:cNvSpPr/>
          <p:nvPr/>
        </p:nvSpPr>
        <p:spPr>
          <a:xfrm>
            <a:off x="7106093" y="1254641"/>
            <a:ext cx="1495640" cy="3551274"/>
          </a:xfrm>
          <a:prstGeom prst="rect">
            <a:avLst/>
          </a:prstGeom>
          <a:solidFill>
            <a:schemeClr val="accent2"/>
          </a:solidFill>
          <a:ln w="952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1">
                <a:solidFill>
                  <a:schemeClr val="lt1"/>
                </a:solidFill>
                <a:latin typeface="Proxima Nova Rg" panose="02000506030000020004" pitchFamily="2" charset="0"/>
                <a:ea typeface="Proxima Nova"/>
                <a:cs typeface="Proxima Nova"/>
                <a:sym typeface="Proxima Nova"/>
              </a:rPr>
              <a:t>It makes everyone happier.</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Advanced Spring Boot</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FOUR</a:t>
            </a:r>
            <a:endParaRPr/>
          </a:p>
        </p:txBody>
      </p:sp>
      <p:grpSp>
        <p:nvGrpSpPr>
          <p:cNvPr id="172" name="Shape 172"/>
          <p:cNvGrpSpPr/>
          <p:nvPr/>
        </p:nvGrpSpPr>
        <p:grpSpPr>
          <a:xfrm>
            <a:off x="7286697" y="4425215"/>
            <a:ext cx="1710279" cy="572016"/>
            <a:chOff x="884672" y="4025490"/>
            <a:chExt cx="1710279" cy="572016"/>
          </a:xfrm>
        </p:grpSpPr>
        <p:sp>
          <p:nvSpPr>
            <p:cNvPr id="173" name="Shape 173"/>
            <p:cNvSpPr/>
            <p:nvPr/>
          </p:nvSpPr>
          <p:spPr>
            <a:xfrm>
              <a:off x="884672" y="4025490"/>
              <a:ext cx="471034" cy="455331"/>
            </a:xfrm>
            <a:custGeom>
              <a:avLst/>
              <a:gdLst/>
              <a:ahLst/>
              <a:cxnLst/>
              <a:rect l="0" t="0" r="0" b="0"/>
              <a:pathLst>
                <a:path w="14698" h="14208" extrusionOk="0">
                  <a:moveTo>
                    <a:pt x="12885" y="1576"/>
                  </a:moveTo>
                  <a:cubicBezTo>
                    <a:pt x="13702" y="4028"/>
                    <a:pt x="14698" y="7862"/>
                    <a:pt x="12914" y="10225"/>
                  </a:cubicBezTo>
                  <a:cubicBezTo>
                    <a:pt x="11810" y="11694"/>
                    <a:pt x="9923" y="11926"/>
                    <a:pt x="8076" y="11926"/>
                  </a:cubicBezTo>
                  <a:cubicBezTo>
                    <a:pt x="7222" y="11926"/>
                    <a:pt x="6377" y="11876"/>
                    <a:pt x="5622" y="11876"/>
                  </a:cubicBezTo>
                  <a:cubicBezTo>
                    <a:pt x="5415" y="11876"/>
                    <a:pt x="5215" y="11880"/>
                    <a:pt x="5023" y="11889"/>
                  </a:cubicBezTo>
                  <a:cubicBezTo>
                    <a:pt x="5023" y="11889"/>
                    <a:pt x="4607" y="11919"/>
                    <a:pt x="4176" y="11978"/>
                  </a:cubicBezTo>
                  <a:cubicBezTo>
                    <a:pt x="4176" y="11978"/>
                    <a:pt x="4339" y="11919"/>
                    <a:pt x="4548" y="11845"/>
                  </a:cubicBezTo>
                  <a:cubicBezTo>
                    <a:pt x="6227" y="11265"/>
                    <a:pt x="7029" y="11146"/>
                    <a:pt x="8055" y="10611"/>
                  </a:cubicBezTo>
                  <a:cubicBezTo>
                    <a:pt x="9972" y="9630"/>
                    <a:pt x="11889" y="7490"/>
                    <a:pt x="12275" y="5261"/>
                  </a:cubicBezTo>
                  <a:lnTo>
                    <a:pt x="12275" y="5261"/>
                  </a:lnTo>
                  <a:cubicBezTo>
                    <a:pt x="11547" y="7401"/>
                    <a:pt x="9318" y="9244"/>
                    <a:pt x="7282" y="10002"/>
                  </a:cubicBezTo>
                  <a:cubicBezTo>
                    <a:pt x="5900" y="10507"/>
                    <a:pt x="3388" y="11012"/>
                    <a:pt x="3388" y="11012"/>
                  </a:cubicBezTo>
                  <a:lnTo>
                    <a:pt x="3284" y="10953"/>
                  </a:lnTo>
                  <a:cubicBezTo>
                    <a:pt x="1590" y="10121"/>
                    <a:pt x="1531" y="6435"/>
                    <a:pt x="4637" y="5232"/>
                  </a:cubicBezTo>
                  <a:cubicBezTo>
                    <a:pt x="5989" y="4711"/>
                    <a:pt x="7297" y="5009"/>
                    <a:pt x="8768" y="4652"/>
                  </a:cubicBezTo>
                  <a:cubicBezTo>
                    <a:pt x="10328" y="4280"/>
                    <a:pt x="12142" y="3106"/>
                    <a:pt x="12885" y="1576"/>
                  </a:cubicBezTo>
                  <a:close/>
                  <a:moveTo>
                    <a:pt x="2813" y="11366"/>
                  </a:moveTo>
                  <a:cubicBezTo>
                    <a:pt x="2948" y="11366"/>
                    <a:pt x="3085" y="11412"/>
                    <a:pt x="3195" y="11503"/>
                  </a:cubicBezTo>
                  <a:cubicBezTo>
                    <a:pt x="3463" y="11711"/>
                    <a:pt x="3492" y="12097"/>
                    <a:pt x="3284" y="12350"/>
                  </a:cubicBezTo>
                  <a:cubicBezTo>
                    <a:pt x="3166" y="12502"/>
                    <a:pt x="2991" y="12582"/>
                    <a:pt x="2815" y="12582"/>
                  </a:cubicBezTo>
                  <a:cubicBezTo>
                    <a:pt x="2681" y="12582"/>
                    <a:pt x="2546" y="12536"/>
                    <a:pt x="2437" y="12439"/>
                  </a:cubicBezTo>
                  <a:cubicBezTo>
                    <a:pt x="2170" y="12231"/>
                    <a:pt x="2140" y="11860"/>
                    <a:pt x="2348" y="11592"/>
                  </a:cubicBezTo>
                  <a:cubicBezTo>
                    <a:pt x="2465" y="11442"/>
                    <a:pt x="2639" y="11366"/>
                    <a:pt x="2813" y="11366"/>
                  </a:cubicBezTo>
                  <a:close/>
                  <a:moveTo>
                    <a:pt x="7104" y="0"/>
                  </a:moveTo>
                  <a:cubicBezTo>
                    <a:pt x="3195" y="0"/>
                    <a:pt x="0" y="3196"/>
                    <a:pt x="0" y="7104"/>
                  </a:cubicBezTo>
                  <a:cubicBezTo>
                    <a:pt x="0" y="9155"/>
                    <a:pt x="877" y="11012"/>
                    <a:pt x="2274" y="12305"/>
                  </a:cubicBezTo>
                  <a:lnTo>
                    <a:pt x="2541" y="12543"/>
                  </a:lnTo>
                  <a:cubicBezTo>
                    <a:pt x="3775" y="13583"/>
                    <a:pt x="5365" y="14208"/>
                    <a:pt x="7104" y="14208"/>
                  </a:cubicBezTo>
                  <a:cubicBezTo>
                    <a:pt x="10849" y="14208"/>
                    <a:pt x="13925" y="11295"/>
                    <a:pt x="14192" y="7624"/>
                  </a:cubicBezTo>
                  <a:cubicBezTo>
                    <a:pt x="14386" y="5811"/>
                    <a:pt x="13851" y="3537"/>
                    <a:pt x="12944" y="818"/>
                  </a:cubicBezTo>
                  <a:cubicBezTo>
                    <a:pt x="12736" y="1308"/>
                    <a:pt x="12483" y="1754"/>
                    <a:pt x="12186" y="2155"/>
                  </a:cubicBezTo>
                  <a:cubicBezTo>
                    <a:pt x="10893" y="833"/>
                    <a:pt x="9095"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1458546" y="4139804"/>
              <a:ext cx="175781" cy="228627"/>
            </a:xfrm>
            <a:custGeom>
              <a:avLst/>
              <a:gdLst/>
              <a:ahLst/>
              <a:cxnLst/>
              <a:rect l="0" t="0" r="0" b="0"/>
              <a:pathLst>
                <a:path w="5485" h="7134" extrusionOk="0">
                  <a:moveTo>
                    <a:pt x="2795" y="0"/>
                  </a:moveTo>
                  <a:cubicBezTo>
                    <a:pt x="1427" y="0"/>
                    <a:pt x="342" y="803"/>
                    <a:pt x="342" y="2096"/>
                  </a:cubicBezTo>
                  <a:lnTo>
                    <a:pt x="342" y="2125"/>
                  </a:lnTo>
                  <a:cubicBezTo>
                    <a:pt x="342" y="3448"/>
                    <a:pt x="1487" y="3864"/>
                    <a:pt x="2497" y="4146"/>
                  </a:cubicBezTo>
                  <a:cubicBezTo>
                    <a:pt x="3315" y="4399"/>
                    <a:pt x="4043" y="4577"/>
                    <a:pt x="4043" y="5112"/>
                  </a:cubicBezTo>
                  <a:lnTo>
                    <a:pt x="4043" y="5142"/>
                  </a:lnTo>
                  <a:cubicBezTo>
                    <a:pt x="4043" y="5603"/>
                    <a:pt x="3642" y="5885"/>
                    <a:pt x="2973" y="5885"/>
                  </a:cubicBezTo>
                  <a:cubicBezTo>
                    <a:pt x="2349" y="5885"/>
                    <a:pt x="1650" y="5662"/>
                    <a:pt x="982" y="5216"/>
                  </a:cubicBezTo>
                  <a:cubicBezTo>
                    <a:pt x="892" y="5172"/>
                    <a:pt x="773" y="5127"/>
                    <a:pt x="655" y="5127"/>
                  </a:cubicBezTo>
                  <a:cubicBezTo>
                    <a:pt x="283" y="5127"/>
                    <a:pt x="1" y="5410"/>
                    <a:pt x="1" y="5766"/>
                  </a:cubicBezTo>
                  <a:cubicBezTo>
                    <a:pt x="1" y="6034"/>
                    <a:pt x="134" y="6227"/>
                    <a:pt x="313" y="6316"/>
                  </a:cubicBezTo>
                  <a:cubicBezTo>
                    <a:pt x="1100" y="6866"/>
                    <a:pt x="2052" y="7133"/>
                    <a:pt x="2928" y="7133"/>
                  </a:cubicBezTo>
                  <a:cubicBezTo>
                    <a:pt x="4370" y="7133"/>
                    <a:pt x="5484" y="6420"/>
                    <a:pt x="5484" y="4979"/>
                  </a:cubicBezTo>
                  <a:lnTo>
                    <a:pt x="5484" y="4949"/>
                  </a:lnTo>
                  <a:cubicBezTo>
                    <a:pt x="5484" y="3701"/>
                    <a:pt x="4355" y="3255"/>
                    <a:pt x="3344" y="2943"/>
                  </a:cubicBezTo>
                  <a:cubicBezTo>
                    <a:pt x="2542" y="2675"/>
                    <a:pt x="1799" y="2467"/>
                    <a:pt x="1799" y="1962"/>
                  </a:cubicBezTo>
                  <a:lnTo>
                    <a:pt x="1799" y="1932"/>
                  </a:lnTo>
                  <a:cubicBezTo>
                    <a:pt x="1799" y="1546"/>
                    <a:pt x="2156" y="1248"/>
                    <a:pt x="2765" y="1248"/>
                  </a:cubicBezTo>
                  <a:cubicBezTo>
                    <a:pt x="3240" y="1248"/>
                    <a:pt x="3820" y="1442"/>
                    <a:pt x="4385" y="1724"/>
                  </a:cubicBezTo>
                  <a:cubicBezTo>
                    <a:pt x="4489" y="1769"/>
                    <a:pt x="4563" y="1798"/>
                    <a:pt x="4697" y="1798"/>
                  </a:cubicBezTo>
                  <a:cubicBezTo>
                    <a:pt x="5053" y="1798"/>
                    <a:pt x="5351" y="1531"/>
                    <a:pt x="5351" y="1159"/>
                  </a:cubicBezTo>
                  <a:cubicBezTo>
                    <a:pt x="5351" y="892"/>
                    <a:pt x="5187" y="684"/>
                    <a:pt x="4964" y="565"/>
                  </a:cubicBezTo>
                  <a:cubicBezTo>
                    <a:pt x="4296" y="208"/>
                    <a:pt x="3538" y="0"/>
                    <a:pt x="2795"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1653812" y="4138842"/>
              <a:ext cx="228178" cy="294356"/>
            </a:xfrm>
            <a:custGeom>
              <a:avLst/>
              <a:gdLst/>
              <a:ahLst/>
              <a:cxnLst/>
              <a:rect l="0" t="0" r="0" b="0"/>
              <a:pathLst>
                <a:path w="7120" h="9185" extrusionOk="0">
                  <a:moveTo>
                    <a:pt x="3538" y="1368"/>
                  </a:moveTo>
                  <a:cubicBezTo>
                    <a:pt x="4608" y="1368"/>
                    <a:pt x="5514" y="2244"/>
                    <a:pt x="5514" y="3582"/>
                  </a:cubicBezTo>
                  <a:lnTo>
                    <a:pt x="5514" y="3612"/>
                  </a:lnTo>
                  <a:cubicBezTo>
                    <a:pt x="5514" y="4964"/>
                    <a:pt x="4623" y="5811"/>
                    <a:pt x="3538" y="5811"/>
                  </a:cubicBezTo>
                  <a:cubicBezTo>
                    <a:pt x="2468" y="5811"/>
                    <a:pt x="1531" y="4919"/>
                    <a:pt x="1531" y="3612"/>
                  </a:cubicBezTo>
                  <a:lnTo>
                    <a:pt x="1531" y="3582"/>
                  </a:lnTo>
                  <a:cubicBezTo>
                    <a:pt x="1531" y="2259"/>
                    <a:pt x="2468" y="1368"/>
                    <a:pt x="3538" y="1368"/>
                  </a:cubicBezTo>
                  <a:close/>
                  <a:moveTo>
                    <a:pt x="3924" y="0"/>
                  </a:moveTo>
                  <a:cubicBezTo>
                    <a:pt x="2795" y="0"/>
                    <a:pt x="2081" y="580"/>
                    <a:pt x="1576" y="1293"/>
                  </a:cubicBezTo>
                  <a:lnTo>
                    <a:pt x="1576" y="833"/>
                  </a:lnTo>
                  <a:cubicBezTo>
                    <a:pt x="1576" y="387"/>
                    <a:pt x="1219" y="30"/>
                    <a:pt x="774" y="30"/>
                  </a:cubicBezTo>
                  <a:cubicBezTo>
                    <a:pt x="328" y="30"/>
                    <a:pt x="1" y="387"/>
                    <a:pt x="1" y="833"/>
                  </a:cubicBezTo>
                  <a:lnTo>
                    <a:pt x="1" y="8412"/>
                  </a:lnTo>
                  <a:cubicBezTo>
                    <a:pt x="1" y="8858"/>
                    <a:pt x="343" y="9185"/>
                    <a:pt x="774" y="9185"/>
                  </a:cubicBezTo>
                  <a:cubicBezTo>
                    <a:pt x="1219" y="9185"/>
                    <a:pt x="1576" y="8858"/>
                    <a:pt x="1576" y="8412"/>
                  </a:cubicBezTo>
                  <a:lnTo>
                    <a:pt x="1576" y="5975"/>
                  </a:lnTo>
                  <a:cubicBezTo>
                    <a:pt x="2052" y="6599"/>
                    <a:pt x="2780" y="7178"/>
                    <a:pt x="3924" y="7178"/>
                  </a:cubicBezTo>
                  <a:cubicBezTo>
                    <a:pt x="5559" y="7178"/>
                    <a:pt x="7119" y="5885"/>
                    <a:pt x="7119" y="3612"/>
                  </a:cubicBezTo>
                  <a:lnTo>
                    <a:pt x="7119" y="3582"/>
                  </a:lnTo>
                  <a:cubicBezTo>
                    <a:pt x="7119" y="1278"/>
                    <a:pt x="5544" y="0"/>
                    <a:pt x="39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Shape 176"/>
            <p:cNvSpPr/>
            <p:nvPr/>
          </p:nvSpPr>
          <p:spPr>
            <a:xfrm>
              <a:off x="1900994" y="4139804"/>
              <a:ext cx="131491" cy="228627"/>
            </a:xfrm>
            <a:custGeom>
              <a:avLst/>
              <a:gdLst/>
              <a:ahLst/>
              <a:cxnLst/>
              <a:rect l="0" t="0" r="0" b="0"/>
              <a:pathLst>
                <a:path w="4103" h="7134" extrusionOk="0">
                  <a:moveTo>
                    <a:pt x="788" y="0"/>
                  </a:moveTo>
                  <a:cubicBezTo>
                    <a:pt x="342" y="0"/>
                    <a:pt x="1" y="357"/>
                    <a:pt x="1" y="803"/>
                  </a:cubicBezTo>
                  <a:lnTo>
                    <a:pt x="1" y="6361"/>
                  </a:lnTo>
                  <a:cubicBezTo>
                    <a:pt x="1" y="6792"/>
                    <a:pt x="357" y="7133"/>
                    <a:pt x="788" y="7133"/>
                  </a:cubicBezTo>
                  <a:cubicBezTo>
                    <a:pt x="1234" y="7133"/>
                    <a:pt x="1576" y="6777"/>
                    <a:pt x="1576" y="6361"/>
                  </a:cubicBezTo>
                  <a:lnTo>
                    <a:pt x="1576" y="4072"/>
                  </a:lnTo>
                  <a:cubicBezTo>
                    <a:pt x="1576" y="2720"/>
                    <a:pt x="2349" y="1739"/>
                    <a:pt x="3478" y="1546"/>
                  </a:cubicBezTo>
                  <a:cubicBezTo>
                    <a:pt x="3835" y="1471"/>
                    <a:pt x="4102" y="1204"/>
                    <a:pt x="4102" y="788"/>
                  </a:cubicBezTo>
                  <a:cubicBezTo>
                    <a:pt x="4102" y="327"/>
                    <a:pt x="3820" y="0"/>
                    <a:pt x="3315" y="0"/>
                  </a:cubicBezTo>
                  <a:cubicBezTo>
                    <a:pt x="2631" y="0"/>
                    <a:pt x="1665" y="580"/>
                    <a:pt x="1576" y="1174"/>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7" name="Shape 177"/>
            <p:cNvSpPr/>
            <p:nvPr/>
          </p:nvSpPr>
          <p:spPr>
            <a:xfrm>
              <a:off x="2051489" y="4139804"/>
              <a:ext cx="50539" cy="228627"/>
            </a:xfrm>
            <a:custGeom>
              <a:avLst/>
              <a:gdLst/>
              <a:ahLst/>
              <a:cxnLst/>
              <a:rect l="0" t="0" r="0" b="0"/>
              <a:pathLst>
                <a:path w="1577" h="7134" extrusionOk="0">
                  <a:moveTo>
                    <a:pt x="788" y="0"/>
                  </a:moveTo>
                  <a:cubicBezTo>
                    <a:pt x="343" y="0"/>
                    <a:pt x="1" y="357"/>
                    <a:pt x="1" y="803"/>
                  </a:cubicBezTo>
                  <a:lnTo>
                    <a:pt x="1" y="6361"/>
                  </a:lnTo>
                  <a:cubicBezTo>
                    <a:pt x="1" y="6792"/>
                    <a:pt x="357" y="7133"/>
                    <a:pt x="788" y="7133"/>
                  </a:cubicBezTo>
                  <a:cubicBezTo>
                    <a:pt x="1234" y="7133"/>
                    <a:pt x="1576" y="6792"/>
                    <a:pt x="1576" y="6361"/>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2127698" y="4139804"/>
              <a:ext cx="198150" cy="228627"/>
            </a:xfrm>
            <a:custGeom>
              <a:avLst/>
              <a:gdLst/>
              <a:ahLst/>
              <a:cxnLst/>
              <a:rect l="0" t="0" r="0" b="0"/>
              <a:pathLst>
                <a:path w="6183" h="7134" extrusionOk="0">
                  <a:moveTo>
                    <a:pt x="788" y="0"/>
                  </a:moveTo>
                  <a:cubicBezTo>
                    <a:pt x="342" y="0"/>
                    <a:pt x="1" y="357"/>
                    <a:pt x="1" y="803"/>
                  </a:cubicBezTo>
                  <a:lnTo>
                    <a:pt x="1" y="6361"/>
                  </a:lnTo>
                  <a:cubicBezTo>
                    <a:pt x="1" y="6792"/>
                    <a:pt x="357" y="7133"/>
                    <a:pt x="788" y="7133"/>
                  </a:cubicBezTo>
                  <a:cubicBezTo>
                    <a:pt x="1234" y="7133"/>
                    <a:pt x="1576" y="6792"/>
                    <a:pt x="1576" y="6361"/>
                  </a:cubicBezTo>
                  <a:lnTo>
                    <a:pt x="1576" y="3151"/>
                  </a:lnTo>
                  <a:cubicBezTo>
                    <a:pt x="1576" y="2081"/>
                    <a:pt x="2215" y="1442"/>
                    <a:pt x="3136" y="1442"/>
                  </a:cubicBezTo>
                  <a:cubicBezTo>
                    <a:pt x="4073" y="1442"/>
                    <a:pt x="4608" y="2051"/>
                    <a:pt x="4608" y="3121"/>
                  </a:cubicBezTo>
                  <a:lnTo>
                    <a:pt x="4608" y="6361"/>
                  </a:lnTo>
                  <a:cubicBezTo>
                    <a:pt x="4608" y="6792"/>
                    <a:pt x="4964" y="7133"/>
                    <a:pt x="5410" y="7133"/>
                  </a:cubicBezTo>
                  <a:cubicBezTo>
                    <a:pt x="5841" y="7133"/>
                    <a:pt x="6183" y="6792"/>
                    <a:pt x="6183" y="6361"/>
                  </a:cubicBezTo>
                  <a:lnTo>
                    <a:pt x="6183" y="2645"/>
                  </a:lnTo>
                  <a:cubicBezTo>
                    <a:pt x="6183" y="1040"/>
                    <a:pt x="5291" y="0"/>
                    <a:pt x="3731" y="0"/>
                  </a:cubicBezTo>
                  <a:cubicBezTo>
                    <a:pt x="2661" y="0"/>
                    <a:pt x="2022" y="491"/>
                    <a:pt x="1576" y="1130"/>
                  </a:cubicBezTo>
                  <a:lnTo>
                    <a:pt x="1576" y="803"/>
                  </a:lnTo>
                  <a:cubicBezTo>
                    <a:pt x="1576"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2344884" y="4138362"/>
              <a:ext cx="228627" cy="293395"/>
            </a:xfrm>
            <a:custGeom>
              <a:avLst/>
              <a:gdLst/>
              <a:ahLst/>
              <a:cxnLst/>
              <a:rect l="0" t="0" r="0" b="0"/>
              <a:pathLst>
                <a:path w="7134" h="9155" extrusionOk="0">
                  <a:moveTo>
                    <a:pt x="3582" y="1368"/>
                  </a:moveTo>
                  <a:cubicBezTo>
                    <a:pt x="4652" y="1368"/>
                    <a:pt x="5588" y="2259"/>
                    <a:pt x="5588" y="3582"/>
                  </a:cubicBezTo>
                  <a:lnTo>
                    <a:pt x="5588" y="3612"/>
                  </a:lnTo>
                  <a:cubicBezTo>
                    <a:pt x="5588" y="4920"/>
                    <a:pt x="4652" y="5811"/>
                    <a:pt x="3582" y="5811"/>
                  </a:cubicBezTo>
                  <a:cubicBezTo>
                    <a:pt x="2497" y="5811"/>
                    <a:pt x="1620" y="4964"/>
                    <a:pt x="1620" y="3612"/>
                  </a:cubicBezTo>
                  <a:lnTo>
                    <a:pt x="1620" y="3582"/>
                  </a:lnTo>
                  <a:cubicBezTo>
                    <a:pt x="1620" y="2245"/>
                    <a:pt x="2512" y="1368"/>
                    <a:pt x="3582" y="1368"/>
                  </a:cubicBezTo>
                  <a:close/>
                  <a:moveTo>
                    <a:pt x="3210" y="1"/>
                  </a:moveTo>
                  <a:cubicBezTo>
                    <a:pt x="1590" y="1"/>
                    <a:pt x="0" y="1279"/>
                    <a:pt x="0" y="3582"/>
                  </a:cubicBezTo>
                  <a:lnTo>
                    <a:pt x="0" y="3612"/>
                  </a:lnTo>
                  <a:cubicBezTo>
                    <a:pt x="0" y="5886"/>
                    <a:pt x="1576" y="7178"/>
                    <a:pt x="3210" y="7178"/>
                  </a:cubicBezTo>
                  <a:cubicBezTo>
                    <a:pt x="4355" y="7178"/>
                    <a:pt x="5068" y="6614"/>
                    <a:pt x="5543" y="5975"/>
                  </a:cubicBezTo>
                  <a:lnTo>
                    <a:pt x="5543" y="5975"/>
                  </a:lnTo>
                  <a:cubicBezTo>
                    <a:pt x="5469" y="7223"/>
                    <a:pt x="4711" y="7877"/>
                    <a:pt x="3374" y="7877"/>
                  </a:cubicBezTo>
                  <a:cubicBezTo>
                    <a:pt x="2586" y="7877"/>
                    <a:pt x="1888" y="7684"/>
                    <a:pt x="1263" y="7327"/>
                  </a:cubicBezTo>
                  <a:cubicBezTo>
                    <a:pt x="1189" y="7282"/>
                    <a:pt x="1085" y="7268"/>
                    <a:pt x="981" y="7268"/>
                  </a:cubicBezTo>
                  <a:cubicBezTo>
                    <a:pt x="610" y="7268"/>
                    <a:pt x="312" y="7565"/>
                    <a:pt x="312" y="7907"/>
                  </a:cubicBezTo>
                  <a:cubicBezTo>
                    <a:pt x="312" y="8219"/>
                    <a:pt x="476" y="8442"/>
                    <a:pt x="758" y="8546"/>
                  </a:cubicBezTo>
                  <a:cubicBezTo>
                    <a:pt x="1590" y="8947"/>
                    <a:pt x="2452" y="9155"/>
                    <a:pt x="3418" y="9155"/>
                  </a:cubicBezTo>
                  <a:cubicBezTo>
                    <a:pt x="4652" y="9155"/>
                    <a:pt x="5618" y="8858"/>
                    <a:pt x="6242" y="8234"/>
                  </a:cubicBezTo>
                  <a:cubicBezTo>
                    <a:pt x="6822" y="7654"/>
                    <a:pt x="7134" y="6792"/>
                    <a:pt x="7134" y="5633"/>
                  </a:cubicBezTo>
                  <a:lnTo>
                    <a:pt x="7134" y="833"/>
                  </a:lnTo>
                  <a:cubicBezTo>
                    <a:pt x="7134" y="387"/>
                    <a:pt x="6792" y="30"/>
                    <a:pt x="6346" y="30"/>
                  </a:cubicBezTo>
                  <a:cubicBezTo>
                    <a:pt x="5900" y="30"/>
                    <a:pt x="5558" y="387"/>
                    <a:pt x="5558" y="833"/>
                  </a:cubicBezTo>
                  <a:lnTo>
                    <a:pt x="5558" y="1293"/>
                  </a:lnTo>
                  <a:cubicBezTo>
                    <a:pt x="5038" y="580"/>
                    <a:pt x="4325" y="1"/>
                    <a:pt x="3210"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2051489" y="4053596"/>
              <a:ext cx="50988" cy="50988"/>
            </a:xfrm>
            <a:custGeom>
              <a:avLst/>
              <a:gdLst/>
              <a:ahLst/>
              <a:cxnLst/>
              <a:rect l="0" t="0" r="0" b="0"/>
              <a:pathLst>
                <a:path w="1591" h="1591" extrusionOk="0">
                  <a:moveTo>
                    <a:pt x="788" y="0"/>
                  </a:moveTo>
                  <a:cubicBezTo>
                    <a:pt x="357" y="0"/>
                    <a:pt x="1" y="357"/>
                    <a:pt x="1" y="788"/>
                  </a:cubicBezTo>
                  <a:cubicBezTo>
                    <a:pt x="1" y="1234"/>
                    <a:pt x="357" y="1590"/>
                    <a:pt x="788" y="1590"/>
                  </a:cubicBezTo>
                  <a:cubicBezTo>
                    <a:pt x="1234" y="1590"/>
                    <a:pt x="1591" y="1234"/>
                    <a:pt x="1591" y="788"/>
                  </a:cubicBezTo>
                  <a:cubicBezTo>
                    <a:pt x="1591" y="357"/>
                    <a:pt x="1234"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2256305" y="4484603"/>
              <a:ext cx="14774" cy="93386"/>
            </a:xfrm>
            <a:custGeom>
              <a:avLst/>
              <a:gdLst/>
              <a:ahLst/>
              <a:cxnLst/>
              <a:rect l="0" t="0" r="0" b="0"/>
              <a:pathLst>
                <a:path w="461" h="2914" extrusionOk="0">
                  <a:moveTo>
                    <a:pt x="0" y="1"/>
                  </a:moveTo>
                  <a:lnTo>
                    <a:pt x="0" y="431"/>
                  </a:lnTo>
                  <a:lnTo>
                    <a:pt x="461" y="431"/>
                  </a:lnTo>
                  <a:lnTo>
                    <a:pt x="461" y="1"/>
                  </a:lnTo>
                  <a:close/>
                  <a:moveTo>
                    <a:pt x="0" y="758"/>
                  </a:moveTo>
                  <a:lnTo>
                    <a:pt x="0" y="2913"/>
                  </a:lnTo>
                  <a:lnTo>
                    <a:pt x="461" y="2913"/>
                  </a:lnTo>
                  <a:lnTo>
                    <a:pt x="461" y="758"/>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2281526" y="4508895"/>
              <a:ext cx="72427" cy="70504"/>
            </a:xfrm>
            <a:custGeom>
              <a:avLst/>
              <a:gdLst/>
              <a:ahLst/>
              <a:cxnLst/>
              <a:rect l="0" t="0" r="0" b="0"/>
              <a:pathLst>
                <a:path w="2260" h="2200" extrusionOk="0">
                  <a:moveTo>
                    <a:pt x="1" y="0"/>
                  </a:moveTo>
                  <a:lnTo>
                    <a:pt x="1" y="313"/>
                  </a:lnTo>
                  <a:lnTo>
                    <a:pt x="209" y="313"/>
                  </a:lnTo>
                  <a:lnTo>
                    <a:pt x="729" y="1858"/>
                  </a:lnTo>
                  <a:cubicBezTo>
                    <a:pt x="818" y="2096"/>
                    <a:pt x="952" y="2200"/>
                    <a:pt x="1175" y="2200"/>
                  </a:cubicBezTo>
                  <a:cubicBezTo>
                    <a:pt x="1338" y="2200"/>
                    <a:pt x="1531" y="2170"/>
                    <a:pt x="1635" y="1858"/>
                  </a:cubicBezTo>
                  <a:lnTo>
                    <a:pt x="2260" y="0"/>
                  </a:lnTo>
                  <a:lnTo>
                    <a:pt x="1829" y="0"/>
                  </a:lnTo>
                  <a:lnTo>
                    <a:pt x="1279" y="1724"/>
                  </a:lnTo>
                  <a:cubicBezTo>
                    <a:pt x="1264" y="1799"/>
                    <a:pt x="1249" y="1843"/>
                    <a:pt x="1175" y="1843"/>
                  </a:cubicBezTo>
                  <a:cubicBezTo>
                    <a:pt x="1115" y="1843"/>
                    <a:pt x="1100" y="1799"/>
                    <a:pt x="1071" y="1724"/>
                  </a:cubicBezTo>
                  <a:lnTo>
                    <a:pt x="53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2357735" y="4508895"/>
              <a:ext cx="63390" cy="70504"/>
            </a:xfrm>
            <a:custGeom>
              <a:avLst/>
              <a:gdLst/>
              <a:ahLst/>
              <a:cxnLst/>
              <a:rect l="0" t="0" r="0" b="0"/>
              <a:pathLst>
                <a:path w="1978" h="2200" extrusionOk="0">
                  <a:moveTo>
                    <a:pt x="996" y="357"/>
                  </a:moveTo>
                  <a:cubicBezTo>
                    <a:pt x="1338" y="357"/>
                    <a:pt x="1561" y="610"/>
                    <a:pt x="1561" y="937"/>
                  </a:cubicBezTo>
                  <a:lnTo>
                    <a:pt x="1561" y="1264"/>
                  </a:lnTo>
                  <a:cubicBezTo>
                    <a:pt x="1561" y="1591"/>
                    <a:pt x="1338" y="1843"/>
                    <a:pt x="996" y="1843"/>
                  </a:cubicBezTo>
                  <a:cubicBezTo>
                    <a:pt x="640" y="1843"/>
                    <a:pt x="431" y="1591"/>
                    <a:pt x="431" y="1264"/>
                  </a:cubicBezTo>
                  <a:lnTo>
                    <a:pt x="431" y="937"/>
                  </a:lnTo>
                  <a:cubicBezTo>
                    <a:pt x="431" y="610"/>
                    <a:pt x="625" y="357"/>
                    <a:pt x="996" y="357"/>
                  </a:cubicBezTo>
                  <a:close/>
                  <a:moveTo>
                    <a:pt x="996" y="0"/>
                  </a:moveTo>
                  <a:cubicBezTo>
                    <a:pt x="417" y="0"/>
                    <a:pt x="1" y="372"/>
                    <a:pt x="1" y="937"/>
                  </a:cubicBezTo>
                  <a:lnTo>
                    <a:pt x="1" y="1264"/>
                  </a:lnTo>
                  <a:cubicBezTo>
                    <a:pt x="1" y="1813"/>
                    <a:pt x="417" y="2200"/>
                    <a:pt x="996" y="2200"/>
                  </a:cubicBezTo>
                  <a:cubicBezTo>
                    <a:pt x="1576" y="2200"/>
                    <a:pt x="1977" y="1813"/>
                    <a:pt x="1977" y="1264"/>
                  </a:cubicBezTo>
                  <a:lnTo>
                    <a:pt x="1977" y="937"/>
                  </a:lnTo>
                  <a:cubicBezTo>
                    <a:pt x="1977" y="372"/>
                    <a:pt x="1576" y="0"/>
                    <a:pt x="99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2479195" y="4507933"/>
              <a:ext cx="60025" cy="70056"/>
            </a:xfrm>
            <a:custGeom>
              <a:avLst/>
              <a:gdLst/>
              <a:ahLst/>
              <a:cxnLst/>
              <a:rect l="0" t="0" r="0" b="0"/>
              <a:pathLst>
                <a:path w="1873" h="2186" extrusionOk="0">
                  <a:moveTo>
                    <a:pt x="951" y="1"/>
                  </a:moveTo>
                  <a:cubicBezTo>
                    <a:pt x="357" y="1"/>
                    <a:pt x="0" y="372"/>
                    <a:pt x="0" y="967"/>
                  </a:cubicBezTo>
                  <a:lnTo>
                    <a:pt x="0" y="1204"/>
                  </a:lnTo>
                  <a:cubicBezTo>
                    <a:pt x="0" y="1799"/>
                    <a:pt x="357" y="2185"/>
                    <a:pt x="951" y="2185"/>
                  </a:cubicBezTo>
                  <a:lnTo>
                    <a:pt x="1115" y="2185"/>
                  </a:lnTo>
                  <a:lnTo>
                    <a:pt x="1115" y="1814"/>
                  </a:lnTo>
                  <a:lnTo>
                    <a:pt x="951" y="1814"/>
                  </a:lnTo>
                  <a:cubicBezTo>
                    <a:pt x="624" y="1814"/>
                    <a:pt x="416" y="1576"/>
                    <a:pt x="416" y="1204"/>
                  </a:cubicBezTo>
                  <a:lnTo>
                    <a:pt x="416" y="967"/>
                  </a:lnTo>
                  <a:cubicBezTo>
                    <a:pt x="416" y="595"/>
                    <a:pt x="624" y="357"/>
                    <a:pt x="951" y="357"/>
                  </a:cubicBezTo>
                  <a:cubicBezTo>
                    <a:pt x="1100" y="357"/>
                    <a:pt x="1323" y="357"/>
                    <a:pt x="1397" y="372"/>
                  </a:cubicBezTo>
                  <a:lnTo>
                    <a:pt x="1412" y="387"/>
                  </a:lnTo>
                  <a:lnTo>
                    <a:pt x="1412" y="2185"/>
                  </a:lnTo>
                  <a:lnTo>
                    <a:pt x="1873" y="2185"/>
                  </a:lnTo>
                  <a:lnTo>
                    <a:pt x="1873" y="164"/>
                  </a:lnTo>
                  <a:cubicBezTo>
                    <a:pt x="1873" y="134"/>
                    <a:pt x="1873" y="120"/>
                    <a:pt x="1783" y="90"/>
                  </a:cubicBezTo>
                  <a:cubicBezTo>
                    <a:pt x="1561" y="30"/>
                    <a:pt x="1204" y="1"/>
                    <a:pt x="951"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2553000" y="4484603"/>
              <a:ext cx="14325" cy="93386"/>
            </a:xfrm>
            <a:custGeom>
              <a:avLst/>
              <a:gdLst/>
              <a:ahLst/>
              <a:cxnLst/>
              <a:rect l="0" t="0" r="0" b="0"/>
              <a:pathLst>
                <a:path w="447" h="2914" extrusionOk="0">
                  <a:moveTo>
                    <a:pt x="1" y="1"/>
                  </a:moveTo>
                  <a:lnTo>
                    <a:pt x="1" y="2913"/>
                  </a:lnTo>
                  <a:lnTo>
                    <a:pt x="446" y="2913"/>
                  </a:lnTo>
                  <a:lnTo>
                    <a:pt x="4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2181057" y="4484603"/>
              <a:ext cx="63358" cy="93386"/>
            </a:xfrm>
            <a:custGeom>
              <a:avLst/>
              <a:gdLst/>
              <a:ahLst/>
              <a:cxnLst/>
              <a:rect l="0" t="0" r="0" b="0"/>
              <a:pathLst>
                <a:path w="1977" h="2914" extrusionOk="0">
                  <a:moveTo>
                    <a:pt x="0" y="1"/>
                  </a:moveTo>
                  <a:lnTo>
                    <a:pt x="0" y="2913"/>
                  </a:lnTo>
                  <a:lnTo>
                    <a:pt x="461" y="2913"/>
                  </a:lnTo>
                  <a:lnTo>
                    <a:pt x="461" y="402"/>
                  </a:lnTo>
                  <a:lnTo>
                    <a:pt x="892" y="402"/>
                  </a:lnTo>
                  <a:cubicBezTo>
                    <a:pt x="1308" y="417"/>
                    <a:pt x="1501" y="580"/>
                    <a:pt x="1501" y="892"/>
                  </a:cubicBezTo>
                  <a:lnTo>
                    <a:pt x="1501" y="922"/>
                  </a:lnTo>
                  <a:cubicBezTo>
                    <a:pt x="1501" y="1219"/>
                    <a:pt x="1338" y="1412"/>
                    <a:pt x="892" y="1412"/>
                  </a:cubicBezTo>
                  <a:lnTo>
                    <a:pt x="773" y="1412"/>
                  </a:lnTo>
                  <a:cubicBezTo>
                    <a:pt x="773" y="1516"/>
                    <a:pt x="773" y="1724"/>
                    <a:pt x="773" y="1799"/>
                  </a:cubicBezTo>
                  <a:cubicBezTo>
                    <a:pt x="817" y="1799"/>
                    <a:pt x="862" y="1814"/>
                    <a:pt x="907" y="1814"/>
                  </a:cubicBezTo>
                  <a:cubicBezTo>
                    <a:pt x="1531" y="1814"/>
                    <a:pt x="1977" y="1561"/>
                    <a:pt x="1977" y="937"/>
                  </a:cubicBezTo>
                  <a:lnTo>
                    <a:pt x="1977" y="892"/>
                  </a:lnTo>
                  <a:cubicBezTo>
                    <a:pt x="1977" y="238"/>
                    <a:pt x="1501"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2432021" y="4493640"/>
              <a:ext cx="38137" cy="84349"/>
            </a:xfrm>
            <a:custGeom>
              <a:avLst/>
              <a:gdLst/>
              <a:ahLst/>
              <a:cxnLst/>
              <a:rect l="0" t="0" r="0" b="0"/>
              <a:pathLst>
                <a:path w="1190" h="2632" extrusionOk="0">
                  <a:moveTo>
                    <a:pt x="462" y="1"/>
                  </a:moveTo>
                  <a:lnTo>
                    <a:pt x="1" y="75"/>
                  </a:lnTo>
                  <a:lnTo>
                    <a:pt x="1" y="2081"/>
                  </a:lnTo>
                  <a:cubicBezTo>
                    <a:pt x="1" y="2453"/>
                    <a:pt x="194" y="2631"/>
                    <a:pt x="625" y="2631"/>
                  </a:cubicBezTo>
                  <a:lnTo>
                    <a:pt x="1190" y="2631"/>
                  </a:lnTo>
                  <a:lnTo>
                    <a:pt x="1190" y="2275"/>
                  </a:lnTo>
                  <a:lnTo>
                    <a:pt x="774" y="2275"/>
                  </a:lnTo>
                  <a:cubicBezTo>
                    <a:pt x="595" y="2275"/>
                    <a:pt x="462" y="2275"/>
                    <a:pt x="462" y="2081"/>
                  </a:cubicBezTo>
                  <a:lnTo>
                    <a:pt x="462" y="818"/>
                  </a:lnTo>
                  <a:lnTo>
                    <a:pt x="1190" y="818"/>
                  </a:lnTo>
                  <a:lnTo>
                    <a:pt x="1190" y="476"/>
                  </a:lnTo>
                  <a:lnTo>
                    <a:pt x="462" y="476"/>
                  </a:lnTo>
                  <a:lnTo>
                    <a:pt x="462"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2575850" y="4558889"/>
              <a:ext cx="19100" cy="19100"/>
            </a:xfrm>
            <a:custGeom>
              <a:avLst/>
              <a:gdLst/>
              <a:ahLst/>
              <a:cxnLst/>
              <a:rect l="0" t="0" r="0" b="0"/>
              <a:pathLst>
                <a:path w="596" h="596" extrusionOk="0">
                  <a:moveTo>
                    <a:pt x="283" y="164"/>
                  </a:moveTo>
                  <a:cubicBezTo>
                    <a:pt x="343" y="164"/>
                    <a:pt x="372" y="194"/>
                    <a:pt x="372" y="239"/>
                  </a:cubicBezTo>
                  <a:cubicBezTo>
                    <a:pt x="372" y="283"/>
                    <a:pt x="343" y="298"/>
                    <a:pt x="283" y="313"/>
                  </a:cubicBezTo>
                  <a:lnTo>
                    <a:pt x="224" y="313"/>
                  </a:lnTo>
                  <a:lnTo>
                    <a:pt x="224" y="164"/>
                  </a:lnTo>
                  <a:close/>
                  <a:moveTo>
                    <a:pt x="194" y="135"/>
                  </a:moveTo>
                  <a:lnTo>
                    <a:pt x="194" y="462"/>
                  </a:lnTo>
                  <a:lnTo>
                    <a:pt x="224" y="462"/>
                  </a:lnTo>
                  <a:lnTo>
                    <a:pt x="224" y="343"/>
                  </a:lnTo>
                  <a:lnTo>
                    <a:pt x="298" y="328"/>
                  </a:lnTo>
                  <a:lnTo>
                    <a:pt x="387" y="462"/>
                  </a:lnTo>
                  <a:lnTo>
                    <a:pt x="417" y="462"/>
                  </a:lnTo>
                  <a:lnTo>
                    <a:pt x="343" y="328"/>
                  </a:lnTo>
                  <a:cubicBezTo>
                    <a:pt x="372" y="313"/>
                    <a:pt x="402" y="283"/>
                    <a:pt x="402" y="239"/>
                  </a:cubicBezTo>
                  <a:cubicBezTo>
                    <a:pt x="402" y="179"/>
                    <a:pt x="372" y="135"/>
                    <a:pt x="283" y="135"/>
                  </a:cubicBezTo>
                  <a:close/>
                  <a:moveTo>
                    <a:pt x="298" y="45"/>
                  </a:moveTo>
                  <a:cubicBezTo>
                    <a:pt x="432" y="45"/>
                    <a:pt x="551" y="164"/>
                    <a:pt x="551" y="298"/>
                  </a:cubicBezTo>
                  <a:cubicBezTo>
                    <a:pt x="551" y="447"/>
                    <a:pt x="432" y="551"/>
                    <a:pt x="298" y="551"/>
                  </a:cubicBezTo>
                  <a:cubicBezTo>
                    <a:pt x="150" y="551"/>
                    <a:pt x="45" y="447"/>
                    <a:pt x="45" y="298"/>
                  </a:cubicBezTo>
                  <a:cubicBezTo>
                    <a:pt x="45" y="164"/>
                    <a:pt x="150" y="45"/>
                    <a:pt x="298" y="45"/>
                  </a:cubicBezTo>
                  <a:close/>
                  <a:moveTo>
                    <a:pt x="298" y="1"/>
                  </a:moveTo>
                  <a:cubicBezTo>
                    <a:pt x="135" y="1"/>
                    <a:pt x="1" y="135"/>
                    <a:pt x="1" y="298"/>
                  </a:cubicBezTo>
                  <a:cubicBezTo>
                    <a:pt x="1" y="462"/>
                    <a:pt x="135" y="595"/>
                    <a:pt x="298" y="595"/>
                  </a:cubicBezTo>
                  <a:cubicBezTo>
                    <a:pt x="462" y="595"/>
                    <a:pt x="595" y="462"/>
                    <a:pt x="595" y="298"/>
                  </a:cubicBezTo>
                  <a:cubicBezTo>
                    <a:pt x="595" y="135"/>
                    <a:pt x="462"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2053412" y="4510786"/>
              <a:ext cx="45283" cy="68133"/>
            </a:xfrm>
            <a:custGeom>
              <a:avLst/>
              <a:gdLst/>
              <a:ahLst/>
              <a:cxnLst/>
              <a:rect l="0" t="0" r="0" b="0"/>
              <a:pathLst>
                <a:path w="1413" h="2126" extrusionOk="0">
                  <a:moveTo>
                    <a:pt x="684" y="744"/>
                  </a:moveTo>
                  <a:cubicBezTo>
                    <a:pt x="996" y="744"/>
                    <a:pt x="1174" y="997"/>
                    <a:pt x="1174" y="1338"/>
                  </a:cubicBezTo>
                  <a:cubicBezTo>
                    <a:pt x="1174" y="1665"/>
                    <a:pt x="996" y="1918"/>
                    <a:pt x="684" y="1918"/>
                  </a:cubicBezTo>
                  <a:cubicBezTo>
                    <a:pt x="506" y="1918"/>
                    <a:pt x="312" y="1814"/>
                    <a:pt x="238" y="1680"/>
                  </a:cubicBezTo>
                  <a:lnTo>
                    <a:pt x="238" y="997"/>
                  </a:lnTo>
                  <a:cubicBezTo>
                    <a:pt x="312" y="863"/>
                    <a:pt x="506" y="744"/>
                    <a:pt x="684" y="744"/>
                  </a:cubicBezTo>
                  <a:close/>
                  <a:moveTo>
                    <a:pt x="0" y="1"/>
                  </a:moveTo>
                  <a:lnTo>
                    <a:pt x="0" y="2096"/>
                  </a:lnTo>
                  <a:lnTo>
                    <a:pt x="238" y="2096"/>
                  </a:lnTo>
                  <a:lnTo>
                    <a:pt x="238" y="1873"/>
                  </a:lnTo>
                  <a:cubicBezTo>
                    <a:pt x="342" y="2022"/>
                    <a:pt x="535" y="2126"/>
                    <a:pt x="743" y="2126"/>
                  </a:cubicBezTo>
                  <a:cubicBezTo>
                    <a:pt x="1145" y="2126"/>
                    <a:pt x="1412" y="1829"/>
                    <a:pt x="1412" y="1338"/>
                  </a:cubicBezTo>
                  <a:cubicBezTo>
                    <a:pt x="1412" y="848"/>
                    <a:pt x="1145" y="536"/>
                    <a:pt x="743" y="536"/>
                  </a:cubicBezTo>
                  <a:cubicBezTo>
                    <a:pt x="535" y="536"/>
                    <a:pt x="357" y="640"/>
                    <a:pt x="238" y="803"/>
                  </a:cubicBez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2102445" y="4529373"/>
              <a:ext cx="48616" cy="68133"/>
            </a:xfrm>
            <a:custGeom>
              <a:avLst/>
              <a:gdLst/>
              <a:ahLst/>
              <a:cxnLst/>
              <a:rect l="0" t="0" r="0" b="0"/>
              <a:pathLst>
                <a:path w="1517" h="2126" extrusionOk="0">
                  <a:moveTo>
                    <a:pt x="1" y="0"/>
                  </a:moveTo>
                  <a:lnTo>
                    <a:pt x="640" y="1531"/>
                  </a:lnTo>
                  <a:lnTo>
                    <a:pt x="536" y="1754"/>
                  </a:lnTo>
                  <a:cubicBezTo>
                    <a:pt x="476" y="1888"/>
                    <a:pt x="417" y="1918"/>
                    <a:pt x="313" y="1918"/>
                  </a:cubicBezTo>
                  <a:cubicBezTo>
                    <a:pt x="268" y="1918"/>
                    <a:pt x="209" y="1903"/>
                    <a:pt x="179" y="1888"/>
                  </a:cubicBezTo>
                  <a:lnTo>
                    <a:pt x="135" y="2111"/>
                  </a:lnTo>
                  <a:cubicBezTo>
                    <a:pt x="179" y="2126"/>
                    <a:pt x="268" y="2126"/>
                    <a:pt x="313" y="2126"/>
                  </a:cubicBezTo>
                  <a:cubicBezTo>
                    <a:pt x="521" y="2126"/>
                    <a:pt x="670" y="2036"/>
                    <a:pt x="759" y="1828"/>
                  </a:cubicBezTo>
                  <a:lnTo>
                    <a:pt x="1517" y="0"/>
                  </a:lnTo>
                  <a:lnTo>
                    <a:pt x="1264" y="0"/>
                  </a:lnTo>
                  <a:lnTo>
                    <a:pt x="759" y="1234"/>
                  </a:lnTo>
                  <a:lnTo>
                    <a:pt x="25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88974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p:nvPr/>
        </p:nvSpPr>
        <p:spPr>
          <a:xfrm>
            <a:off x="287350"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6" name="Shape 196"/>
          <p:cNvSpPr/>
          <p:nvPr/>
        </p:nvSpPr>
        <p:spPr>
          <a:xfrm>
            <a:off x="6077375"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7" name="Shape 197"/>
          <p:cNvSpPr/>
          <p:nvPr/>
        </p:nvSpPr>
        <p:spPr>
          <a:xfrm>
            <a:off x="3182363" y="1181100"/>
            <a:ext cx="2780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8" name="Shape 198"/>
          <p:cNvSpPr txBox="1"/>
          <p:nvPr/>
        </p:nvSpPr>
        <p:spPr>
          <a:xfrm>
            <a:off x="3299613" y="1357850"/>
            <a:ext cx="2510100" cy="180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“Our service pool </a:t>
            </a:r>
            <a:r>
              <a:rPr lang="en" sz="1700" b="1">
                <a:solidFill>
                  <a:schemeClr val="dk1"/>
                </a:solidFill>
                <a:latin typeface="Proxima Nova"/>
                <a:ea typeface="Proxima Nova"/>
                <a:cs typeface="Proxima Nova"/>
                <a:sym typeface="Proxima Nova"/>
              </a:rPr>
              <a:t>seems fine</a:t>
            </a:r>
            <a:r>
              <a:rPr lang="en" sz="1700">
                <a:solidFill>
                  <a:schemeClr val="dk1"/>
                </a:solidFill>
                <a:latin typeface="Proxima Nova"/>
                <a:ea typeface="Proxima Nova"/>
                <a:cs typeface="Proxima Nova"/>
                <a:sym typeface="Proxima Nova"/>
              </a:rPr>
              <a:t> but we’re </a:t>
            </a:r>
            <a:r>
              <a:rPr lang="en" sz="1700" b="1">
                <a:solidFill>
                  <a:schemeClr val="dk1"/>
                </a:solidFill>
                <a:latin typeface="Proxima Nova"/>
                <a:ea typeface="Proxima Nova"/>
                <a:cs typeface="Proxima Nova"/>
                <a:sym typeface="Proxima Nova"/>
              </a:rPr>
              <a:t>not sure</a:t>
            </a:r>
            <a:r>
              <a:rPr lang="en" sz="1700">
                <a:solidFill>
                  <a:schemeClr val="dk1"/>
                </a:solidFill>
                <a:latin typeface="Proxima Nova"/>
                <a:ea typeface="Proxima Nova"/>
                <a:cs typeface="Proxima Nova"/>
                <a:sym typeface="Proxima Nova"/>
              </a:rPr>
              <a:t> if traffic is being balanced properly.”</a:t>
            </a:r>
            <a:endParaRPr sz="17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199" name="Shape 199"/>
          <p:cNvSpPr/>
          <p:nvPr/>
        </p:nvSpPr>
        <p:spPr>
          <a:xfrm>
            <a:off x="6077400" y="1179900"/>
            <a:ext cx="2783700" cy="2734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283775" y="1179900"/>
            <a:ext cx="2783700" cy="2734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txBox="1"/>
          <p:nvPr/>
        </p:nvSpPr>
        <p:spPr>
          <a:xfrm>
            <a:off x="404600" y="1357850"/>
            <a:ext cx="2510100" cy="180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a:t>
            </a:r>
            <a:r>
              <a:rPr lang="en" sz="1700" b="1">
                <a:solidFill>
                  <a:schemeClr val="dk1"/>
                </a:solidFill>
                <a:latin typeface="Proxima Nova"/>
                <a:ea typeface="Proxima Nova"/>
                <a:cs typeface="Proxima Nova"/>
                <a:sym typeface="Proxima Nova"/>
              </a:rPr>
              <a:t>I have no idea what is going on.</a:t>
            </a:r>
            <a:r>
              <a:rPr lang="en" sz="1700">
                <a:solidFill>
                  <a:schemeClr val="dk1"/>
                </a:solidFill>
                <a:latin typeface="Proxima Nova"/>
                <a:ea typeface="Proxima Nova"/>
                <a:cs typeface="Proxima Nova"/>
                <a:sym typeface="Proxima Nova"/>
              </a:rPr>
              <a:t> It’s responding but I don’t know if it’s healthy as </a:t>
            </a:r>
            <a:r>
              <a:rPr lang="en" sz="1700" b="1">
                <a:solidFill>
                  <a:schemeClr val="dk1"/>
                </a:solidFill>
                <a:latin typeface="Proxima Nova"/>
                <a:ea typeface="Proxima Nova"/>
                <a:cs typeface="Proxima Nova"/>
                <a:sym typeface="Proxima Nova"/>
              </a:rPr>
              <a:t>requests are taking too long.</a:t>
            </a:r>
            <a:r>
              <a:rPr lang="en" sz="1700">
                <a:solidFill>
                  <a:schemeClr val="dk1"/>
                </a:solidFill>
                <a:latin typeface="Proxima Nova"/>
                <a:ea typeface="Proxima Nova"/>
                <a:cs typeface="Proxima Nova"/>
                <a:sym typeface="Proxima Nova"/>
              </a:rPr>
              <a:t>”</a:t>
            </a:r>
            <a:endParaRPr sz="17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202" name="Shape 202"/>
          <p:cNvSpPr txBox="1"/>
          <p:nvPr/>
        </p:nvSpPr>
        <p:spPr>
          <a:xfrm>
            <a:off x="6194625" y="1357850"/>
            <a:ext cx="2510100" cy="180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700">
                <a:solidFill>
                  <a:schemeClr val="dk1"/>
                </a:solidFill>
                <a:latin typeface="Proxima Nova"/>
                <a:ea typeface="Proxima Nova"/>
                <a:cs typeface="Proxima Nova"/>
                <a:sym typeface="Proxima Nova"/>
              </a:rPr>
              <a:t>“We deployed a new version, but </a:t>
            </a:r>
            <a:r>
              <a:rPr lang="en" sz="1700" b="1">
                <a:solidFill>
                  <a:schemeClr val="dk1"/>
                </a:solidFill>
                <a:latin typeface="Proxima Nova"/>
                <a:ea typeface="Proxima Nova"/>
                <a:cs typeface="Proxima Nova"/>
                <a:sym typeface="Proxima Nova"/>
              </a:rPr>
              <a:t>the deployment broke</a:t>
            </a:r>
            <a:r>
              <a:rPr lang="en" sz="1700">
                <a:solidFill>
                  <a:schemeClr val="dk1"/>
                </a:solidFill>
                <a:latin typeface="Proxima Nova"/>
                <a:ea typeface="Proxima Nova"/>
                <a:cs typeface="Proxima Nova"/>
                <a:sym typeface="Proxima Nova"/>
              </a:rPr>
              <a:t>. We’re not sure </a:t>
            </a:r>
            <a:r>
              <a:rPr lang="en" sz="1700" b="1">
                <a:solidFill>
                  <a:schemeClr val="dk1"/>
                </a:solidFill>
                <a:latin typeface="Proxima Nova"/>
                <a:ea typeface="Proxima Nova"/>
                <a:cs typeface="Proxima Nova"/>
                <a:sym typeface="Proxima Nova"/>
              </a:rPr>
              <a:t>how many versions are deployed.</a:t>
            </a:r>
            <a:r>
              <a:rPr lang="en" sz="1700">
                <a:solidFill>
                  <a:schemeClr val="dk1"/>
                </a:solidFill>
                <a:latin typeface="Proxima Nova"/>
                <a:ea typeface="Proxima Nova"/>
                <a:cs typeface="Proxima Nova"/>
                <a:sym typeface="Proxima Nova"/>
              </a:rPr>
              <a:t>”</a:t>
            </a:r>
            <a:endParaRPr sz="17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None/>
            </a:pPr>
            <a:endParaRPr sz="1700" b="1">
              <a:solidFill>
                <a:schemeClr val="dk1"/>
              </a:solidFill>
              <a:latin typeface="Proxima Nova"/>
              <a:ea typeface="Proxima Nova"/>
              <a:cs typeface="Proxima Nova"/>
              <a:sym typeface="Proxima Nova"/>
            </a:endParaRPr>
          </a:p>
        </p:txBody>
      </p:sp>
      <p:sp>
        <p:nvSpPr>
          <p:cNvPr id="203" name="Shape 20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Common Challenges</a:t>
            </a:r>
            <a:endParaRPr/>
          </a:p>
        </p:txBody>
      </p:sp>
      <p:sp>
        <p:nvSpPr>
          <p:cNvPr id="204" name="Shape 204"/>
          <p:cNvSpPr/>
          <p:nvPr/>
        </p:nvSpPr>
        <p:spPr>
          <a:xfrm>
            <a:off x="5403048" y="3412239"/>
            <a:ext cx="396000" cy="342900"/>
          </a:xfrm>
          <a:custGeom>
            <a:avLst/>
            <a:gdLst/>
            <a:ahLst/>
            <a:cxnLst/>
            <a:rect l="0" t="0" r="0" b="0"/>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sp>
        <p:nvSpPr>
          <p:cNvPr id="205" name="Shape 205"/>
          <p:cNvSpPr/>
          <p:nvPr/>
        </p:nvSpPr>
        <p:spPr>
          <a:xfrm>
            <a:off x="8340699" y="3412239"/>
            <a:ext cx="396000" cy="342900"/>
          </a:xfrm>
          <a:custGeom>
            <a:avLst/>
            <a:gdLst/>
            <a:ahLst/>
            <a:cxnLst/>
            <a:rect l="0" t="0" r="0" b="0"/>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sp>
        <p:nvSpPr>
          <p:cNvPr id="206" name="Shape 206"/>
          <p:cNvSpPr/>
          <p:nvPr/>
        </p:nvSpPr>
        <p:spPr>
          <a:xfrm>
            <a:off x="2512829" y="3412239"/>
            <a:ext cx="396000" cy="342900"/>
          </a:xfrm>
          <a:custGeom>
            <a:avLst/>
            <a:gdLst/>
            <a:ahLst/>
            <a:cxnLst/>
            <a:rect l="0" t="0" r="0" b="0"/>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chemeClr val="accent5"/>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Font typeface="Arial"/>
              <a:buNone/>
            </a:pPr>
            <a:endParaRPr sz="3600" b="1"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276388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Production-Ready Endpoints</a:t>
            </a:r>
            <a:endParaRPr/>
          </a:p>
        </p:txBody>
      </p:sp>
      <p:graphicFrame>
        <p:nvGraphicFramePr>
          <p:cNvPr id="212" name="Shape 212"/>
          <p:cNvGraphicFramePr/>
          <p:nvPr/>
        </p:nvGraphicFramePr>
        <p:xfrm>
          <a:off x="952500" y="1590750"/>
          <a:ext cx="7239000" cy="1981049"/>
        </p:xfrm>
        <a:graphic>
          <a:graphicData uri="http://schemas.openxmlformats.org/drawingml/2006/table">
            <a:tbl>
              <a:tblPr>
                <a:noFill/>
              </a:tblPr>
              <a:tblGrid>
                <a:gridCol w="1809750"/>
                <a:gridCol w="1809750"/>
                <a:gridCol w="1809750"/>
                <a:gridCol w="1809750"/>
              </a:tblGrid>
              <a:tr h="381000">
                <a:tc>
                  <a:txBody>
                    <a:bodyPr/>
                    <a:lstStyle/>
                    <a:p>
                      <a:pPr marL="0" lvl="0" indent="0">
                        <a:spcBef>
                          <a:spcPts val="0"/>
                        </a:spcBef>
                        <a:spcAft>
                          <a:spcPts val="0"/>
                        </a:spcAft>
                        <a:buNone/>
                      </a:pPr>
                      <a:r>
                        <a:rPr lang="en" b="1"/>
                        <a:t>Actuator</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AuditEvents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AutoConfig</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Beans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b="1"/>
                        <a:t>ConfigProps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Dump</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Env</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Flyway</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b="1"/>
                        <a:t>Health</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Info</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Loggers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Liquibase</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b="1"/>
                        <a:t>Metrics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Mappings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Shutdown</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b="1"/>
                        <a:t>Trace</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i="1"/>
                        <a:t>Docs</a:t>
                      </a:r>
                      <a:endParaRPr b="1" i="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b="1" i="1"/>
                        <a:t>HeapDump</a:t>
                      </a:r>
                      <a:endParaRPr b="1" i="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b="1" i="1"/>
                        <a:t>Jolokia</a:t>
                      </a:r>
                      <a:endParaRPr b="1" i="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b="1" i="1"/>
                        <a:t>Logfile</a:t>
                      </a:r>
                      <a:endParaRPr b="1" i="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2496768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293950"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4630208"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2459416"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6800974"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2459425"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Health</a:t>
            </a:r>
            <a:endParaRPr sz="1500" b="1">
              <a:solidFill>
                <a:schemeClr val="dk1"/>
              </a:solidFill>
              <a:latin typeface="Proxima Nova"/>
              <a:ea typeface="Proxima Nova"/>
              <a:cs typeface="Proxima Nova"/>
              <a:sym typeface="Proxima Nova"/>
            </a:endParaRPr>
          </a:p>
        </p:txBody>
      </p:sp>
      <p:sp>
        <p:nvSpPr>
          <p:cNvPr id="222" name="Shape 222"/>
          <p:cNvSpPr txBox="1"/>
          <p:nvPr/>
        </p:nvSpPr>
        <p:spPr>
          <a:xfrm>
            <a:off x="2349625"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Disk Space</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Data Source Connection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JMS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Rabbit</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Redis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23" name="Shape 223"/>
          <p:cNvSpPr txBox="1"/>
          <p:nvPr/>
        </p:nvSpPr>
        <p:spPr>
          <a:xfrm>
            <a:off x="293950"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Metrics</a:t>
            </a:r>
            <a:endParaRPr sz="1500" b="1">
              <a:solidFill>
                <a:schemeClr val="dk1"/>
              </a:solidFill>
              <a:latin typeface="Proxima Nova"/>
              <a:ea typeface="Proxima Nova"/>
              <a:cs typeface="Proxima Nova"/>
              <a:sym typeface="Proxima Nova"/>
            </a:endParaRPr>
          </a:p>
        </p:txBody>
      </p:sp>
      <p:sp>
        <p:nvSpPr>
          <p:cNvPr id="224" name="Shape 224"/>
          <p:cNvSpPr txBox="1"/>
          <p:nvPr/>
        </p:nvSpPr>
        <p:spPr>
          <a:xfrm>
            <a:off x="4631250" y="16002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Data</a:t>
            </a:r>
            <a:endParaRPr sz="1500" b="1">
              <a:solidFill>
                <a:schemeClr val="dk1"/>
              </a:solidFill>
              <a:latin typeface="Proxima Nova"/>
              <a:ea typeface="Proxima Nova"/>
              <a:cs typeface="Proxima Nova"/>
              <a:sym typeface="Proxima Nova"/>
            </a:endParaRPr>
          </a:p>
        </p:txBody>
      </p:sp>
      <p:sp>
        <p:nvSpPr>
          <p:cNvPr id="225" name="Shape 225"/>
          <p:cNvSpPr/>
          <p:nvPr/>
        </p:nvSpPr>
        <p:spPr>
          <a:xfrm>
            <a:off x="1090088" y="1038946"/>
            <a:ext cx="452700" cy="453300"/>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6" name="Shape 226"/>
          <p:cNvSpPr/>
          <p:nvPr/>
        </p:nvSpPr>
        <p:spPr>
          <a:xfrm>
            <a:off x="7565655" y="1040775"/>
            <a:ext cx="526800" cy="478500"/>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7" name="Shape 227"/>
          <p:cNvSpPr/>
          <p:nvPr/>
        </p:nvSpPr>
        <p:spPr>
          <a:xfrm>
            <a:off x="5458462" y="1064867"/>
            <a:ext cx="402300" cy="4017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w="9525" cap="flat" cmpd="sng">
            <a:solidFill>
              <a:srgbClr val="1AB9A5"/>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8" name="Shape 228"/>
          <p:cNvSpPr/>
          <p:nvPr/>
        </p:nvSpPr>
        <p:spPr>
          <a:xfrm>
            <a:off x="3196914" y="1025423"/>
            <a:ext cx="585900" cy="478500"/>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229" name="Shape 229"/>
          <p:cNvSpPr txBox="1"/>
          <p:nvPr/>
        </p:nvSpPr>
        <p:spPr>
          <a:xfrm>
            <a:off x="178850" y="1970130"/>
            <a:ext cx="2165400" cy="1825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Record</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Gauges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Counters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Compose</a:t>
            </a:r>
            <a:endParaRPr>
              <a:latin typeface="Proxima Nova"/>
              <a:ea typeface="Proxima Nova"/>
              <a:cs typeface="Proxima Nova"/>
              <a:sym typeface="Proxima Nova"/>
            </a:endParaRPr>
          </a:p>
          <a:p>
            <a:pPr marL="0" lvl="0" indent="0" rtl="0">
              <a:lnSpc>
                <a:spcPct val="150000"/>
              </a:lnSpc>
              <a:spcBef>
                <a:spcPts val="600"/>
              </a:spcBef>
              <a:spcAft>
                <a:spcPts val="600"/>
              </a:spcAft>
              <a:buNone/>
            </a:pPr>
            <a:endParaRPr>
              <a:latin typeface="Proxima Nova"/>
              <a:ea typeface="Proxima Nova"/>
              <a:cs typeface="Proxima Nova"/>
              <a:sym typeface="Proxima Nova"/>
            </a:endParaRPr>
          </a:p>
        </p:txBody>
      </p:sp>
      <p:sp>
        <p:nvSpPr>
          <p:cNvPr id="230" name="Shape 230"/>
          <p:cNvSpPr txBox="1"/>
          <p:nvPr/>
        </p:nvSpPr>
        <p:spPr>
          <a:xfrm>
            <a:off x="4515025" y="1970125"/>
            <a:ext cx="2165400" cy="26967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Font typeface="Proxima Nova"/>
              <a:buChar char="●"/>
            </a:pPr>
            <a:r>
              <a:rPr lang="en">
                <a:latin typeface="Proxima Nova"/>
                <a:ea typeface="Proxima Nova"/>
                <a:cs typeface="Proxima Nova"/>
                <a:sym typeface="Proxima Nova"/>
              </a:rPr>
              <a:t>Liquibase</a:t>
            </a:r>
            <a:endParaRPr>
              <a:latin typeface="Proxima Nova"/>
              <a:ea typeface="Proxima Nova"/>
              <a:cs typeface="Proxima Nova"/>
              <a:sym typeface="Proxima Nova"/>
            </a:endParaRPr>
          </a:p>
          <a:p>
            <a:pPr marL="457200" lvl="0" indent="-317500" rtl="0">
              <a:spcBef>
                <a:spcPts val="1000"/>
              </a:spcBef>
              <a:spcAft>
                <a:spcPts val="0"/>
              </a:spcAft>
              <a:buSzPts val="1400"/>
              <a:buFont typeface="Proxima Nova"/>
              <a:buChar char="●"/>
            </a:pPr>
            <a:r>
              <a:rPr lang="en">
                <a:latin typeface="Proxima Nova"/>
                <a:ea typeface="Proxima Nova"/>
                <a:cs typeface="Proxima Nova"/>
                <a:sym typeface="Proxima Nova"/>
              </a:rPr>
              <a:t>Flyway</a:t>
            </a:r>
            <a:endParaRPr>
              <a:latin typeface="Proxima Nova"/>
              <a:ea typeface="Proxima Nova"/>
              <a:cs typeface="Proxima Nova"/>
              <a:sym typeface="Proxima Nova"/>
            </a:endParaRPr>
          </a:p>
          <a:p>
            <a:pPr marL="457200" lvl="0" indent="-317500" rtl="0">
              <a:spcBef>
                <a:spcPts val="1000"/>
              </a:spcBef>
              <a:spcAft>
                <a:spcPts val="1000"/>
              </a:spcAft>
              <a:buSzPts val="1400"/>
              <a:buFont typeface="Proxima Nova"/>
              <a:buChar char="●"/>
            </a:pPr>
            <a:r>
              <a:rPr lang="en">
                <a:latin typeface="Proxima Nova"/>
                <a:ea typeface="Proxima Nova"/>
                <a:cs typeface="Proxima Nova"/>
                <a:sym typeface="Proxima Nova"/>
              </a:rPr>
              <a:t>Configuration</a:t>
            </a:r>
            <a:endParaRPr>
              <a:latin typeface="Proxima Nova"/>
              <a:ea typeface="Proxima Nova"/>
              <a:cs typeface="Proxima Nova"/>
              <a:sym typeface="Proxima Nova"/>
            </a:endParaRPr>
          </a:p>
        </p:txBody>
      </p:sp>
      <p:sp>
        <p:nvSpPr>
          <p:cNvPr id="231" name="Shape 231"/>
          <p:cNvSpPr txBox="1"/>
          <p:nvPr/>
        </p:nvSpPr>
        <p:spPr>
          <a:xfrm>
            <a:off x="6691175" y="1970121"/>
            <a:ext cx="2165400" cy="26967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100"/>
              </a:spcBef>
              <a:spcAft>
                <a:spcPts val="0"/>
              </a:spcAft>
              <a:buSzPts val="1400"/>
              <a:buFont typeface="Proxima Nova"/>
              <a:buChar char="●"/>
            </a:pPr>
            <a:r>
              <a:rPr lang="en">
                <a:latin typeface="Proxima Nova"/>
                <a:ea typeface="Proxima Nova"/>
                <a:cs typeface="Proxima Nova"/>
                <a:sym typeface="Proxima Nova"/>
              </a:rPr>
              <a:t>Build Info</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Git Version</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Build Date</a:t>
            </a:r>
            <a:endParaRPr>
              <a:latin typeface="Proxima Nova"/>
              <a:ea typeface="Proxima Nova"/>
              <a:cs typeface="Proxima Nova"/>
              <a:sym typeface="Proxima Nova"/>
            </a:endParaRPr>
          </a:p>
        </p:txBody>
      </p:sp>
      <p:sp>
        <p:nvSpPr>
          <p:cNvPr id="232" name="Shape 232"/>
          <p:cNvSpPr txBox="1"/>
          <p:nvPr/>
        </p:nvSpPr>
        <p:spPr>
          <a:xfrm>
            <a:off x="6800975" y="1600248"/>
            <a:ext cx="202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Info</a:t>
            </a:r>
            <a:endParaRPr sz="1500" b="1">
              <a:solidFill>
                <a:schemeClr val="dk1"/>
              </a:solidFill>
              <a:latin typeface="Proxima Nova"/>
              <a:ea typeface="Proxima Nova"/>
              <a:cs typeface="Proxima Nova"/>
              <a:sym typeface="Proxima Nova"/>
            </a:endParaRPr>
          </a:p>
        </p:txBody>
      </p:sp>
      <p:sp>
        <p:nvSpPr>
          <p:cNvPr id="233" name="Shape 233"/>
          <p:cNvSpPr/>
          <p:nvPr/>
        </p:nvSpPr>
        <p:spPr>
          <a:xfrm rot="10800000" flipH="1">
            <a:off x="4196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rot="10800000" flipH="1">
            <a:off x="258777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rot="10800000" flipH="1">
            <a:off x="4755900"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rot="10800000" flipH="1">
            <a:off x="69240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Actuator</a:t>
            </a:r>
            <a:endParaRPr/>
          </a:p>
        </p:txBody>
      </p:sp>
    </p:spTree>
    <p:extLst>
      <p:ext uri="{BB962C8B-B14F-4D97-AF65-F5344CB8AC3E}">
        <p14:creationId xmlns:p14="http://schemas.microsoft.com/office/powerpoint/2010/main" val="493926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Auto-Configured Health Indicators</a:t>
            </a:r>
            <a:endParaRPr/>
          </a:p>
        </p:txBody>
      </p:sp>
      <p:graphicFrame>
        <p:nvGraphicFramePr>
          <p:cNvPr id="243" name="Shape 243"/>
          <p:cNvGraphicFramePr/>
          <p:nvPr/>
        </p:nvGraphicFramePr>
        <p:xfrm>
          <a:off x="952500" y="666750"/>
          <a:ext cx="7239000" cy="3962099"/>
        </p:xfrm>
        <a:graphic>
          <a:graphicData uri="http://schemas.openxmlformats.org/drawingml/2006/table">
            <a:tbl>
              <a:tblPr>
                <a:noFill/>
              </a:tblPr>
              <a:tblGrid>
                <a:gridCol w="3619500"/>
                <a:gridCol w="3619500"/>
              </a:tblGrid>
              <a:tr h="381000">
                <a:tc>
                  <a:txBody>
                    <a:bodyPr/>
                    <a:lstStyle/>
                    <a:p>
                      <a:pPr marL="0" lvl="0" indent="0" rtl="0">
                        <a:spcBef>
                          <a:spcPts val="0"/>
                        </a:spcBef>
                        <a:spcAft>
                          <a:spcPts val="0"/>
                        </a:spcAft>
                        <a:buNone/>
                      </a:pPr>
                      <a:r>
                        <a:rPr lang="en" b="1">
                          <a:latin typeface="Courier New"/>
                          <a:ea typeface="Courier New"/>
                          <a:cs typeface="Courier New"/>
                          <a:sym typeface="Courier New"/>
                        </a:rPr>
                        <a:t>DiskSpaceHealthIndicator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a:t>Checks for low disk space</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DataSource</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
                        <a:t>Validates </a:t>
                      </a:r>
                      <a:r>
                        <a:rPr lang="en">
                          <a:solidFill>
                            <a:schemeClr val="accent2"/>
                          </a:solidFill>
                        </a:rPr>
                        <a:t>DataSource </a:t>
                      </a:r>
                      <a:r>
                        <a:rPr lang="en"/>
                        <a:t>connection</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Elasticsearch</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Elasticsearch </a:t>
                      </a:r>
                      <a:r>
                        <a:rPr lang="en">
                          <a:solidFill>
                            <a:schemeClr val="folHlink"/>
                          </a:solidFill>
                        </a:rPr>
                        <a:t>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Jms</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 </a:t>
                      </a:r>
                      <a:r>
                        <a:rPr lang="en">
                          <a:solidFill>
                            <a:schemeClr val="accent2"/>
                          </a:solidFill>
                        </a:rPr>
                        <a:t>JMS broker</a:t>
                      </a:r>
                      <a:r>
                        <a:rPr lang="en">
                          <a:solidFill>
                            <a:schemeClr val="folHlink"/>
                          </a:solidFill>
                        </a:rPr>
                        <a:t>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Mail</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 </a:t>
                      </a:r>
                      <a:r>
                        <a:rPr lang="en">
                          <a:solidFill>
                            <a:schemeClr val="accent2"/>
                          </a:solidFill>
                        </a:rPr>
                        <a:t>mail server</a:t>
                      </a:r>
                      <a:r>
                        <a:rPr lang="en">
                          <a:solidFill>
                            <a:schemeClr val="folHlink"/>
                          </a:solidFill>
                        </a:rPr>
                        <a:t>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Mongo</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MongoDB </a:t>
                      </a:r>
                      <a:r>
                        <a:rPr lang="en">
                          <a:solidFill>
                            <a:schemeClr val="folHlink"/>
                          </a:solidFill>
                        </a:rPr>
                        <a:t>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Rabbit</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RabbitMQ </a:t>
                      </a:r>
                      <a:r>
                        <a:rPr lang="en">
                          <a:solidFill>
                            <a:schemeClr val="folHlink"/>
                          </a:solidFill>
                        </a:rPr>
                        <a:t>server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Redis</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Redis </a:t>
                      </a:r>
                      <a:r>
                        <a:rPr lang="en">
                          <a:solidFill>
                            <a:schemeClr val="folHlink"/>
                          </a:solidFill>
                        </a:rPr>
                        <a:t>server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rtl="0">
                        <a:spcBef>
                          <a:spcPts val="0"/>
                        </a:spcBef>
                        <a:spcAft>
                          <a:spcPts val="0"/>
                        </a:spcAft>
                        <a:buNone/>
                      </a:pPr>
                      <a:r>
                        <a:rPr lang="en" b="1">
                          <a:latin typeface="Courier New"/>
                          <a:ea typeface="Courier New"/>
                          <a:cs typeface="Courier New"/>
                          <a:sym typeface="Courier New"/>
                        </a:rPr>
                        <a:t>Solr</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folHlink"/>
                        </a:buClr>
                        <a:buSzPts val="1100"/>
                        <a:buFont typeface="Arial"/>
                        <a:buNone/>
                      </a:pPr>
                      <a:r>
                        <a:rPr lang="en">
                          <a:solidFill>
                            <a:schemeClr val="folHlink"/>
                          </a:solidFill>
                        </a:rPr>
                        <a:t>Checks if </a:t>
                      </a:r>
                      <a:r>
                        <a:rPr lang="en">
                          <a:solidFill>
                            <a:schemeClr val="accent2"/>
                          </a:solidFill>
                        </a:rPr>
                        <a:t>Solr </a:t>
                      </a:r>
                      <a:r>
                        <a:rPr lang="en">
                          <a:solidFill>
                            <a:schemeClr val="folHlink"/>
                          </a:solidFill>
                        </a:rPr>
                        <a:t>server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1000">
                <a:tc>
                  <a:txBody>
                    <a:bodyPr/>
                    <a:lstStyle/>
                    <a:p>
                      <a:pPr marL="0" lvl="0" indent="0">
                        <a:spcBef>
                          <a:spcPts val="0"/>
                        </a:spcBef>
                        <a:spcAft>
                          <a:spcPts val="0"/>
                        </a:spcAft>
                        <a:buNone/>
                      </a:pPr>
                      <a:r>
                        <a:rPr lang="en" b="1">
                          <a:latin typeface="Courier New"/>
                          <a:ea typeface="Courier New"/>
                          <a:cs typeface="Courier New"/>
                          <a:sym typeface="Courier New"/>
                        </a:rPr>
                        <a:t>Cassandra</a:t>
                      </a:r>
                      <a:r>
                        <a:rPr lang="en" b="1">
                          <a:solidFill>
                            <a:schemeClr val="folHlink"/>
                          </a:solidFill>
                          <a:latin typeface="Courier New"/>
                          <a:ea typeface="Courier New"/>
                          <a:cs typeface="Courier New"/>
                          <a:sym typeface="Courier New"/>
                        </a:rPr>
                        <a:t>HealthIndicator</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spcBef>
                          <a:spcPts val="0"/>
                        </a:spcBef>
                        <a:spcAft>
                          <a:spcPts val="0"/>
                        </a:spcAft>
                        <a:buNone/>
                      </a:pPr>
                      <a:r>
                        <a:rPr lang="en"/>
                        <a:t>Checks if </a:t>
                      </a:r>
                      <a:r>
                        <a:rPr lang="en">
                          <a:solidFill>
                            <a:schemeClr val="accent2"/>
                          </a:solidFill>
                        </a:rPr>
                        <a:t>Cassandra DB</a:t>
                      </a:r>
                      <a:r>
                        <a:rPr lang="en"/>
                        <a:t> is up</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36179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Custom Health Indicator</a:t>
            </a:r>
            <a:endParaRPr/>
          </a:p>
        </p:txBody>
      </p:sp>
      <p:sp>
        <p:nvSpPr>
          <p:cNvPr id="249" name="Shape 24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boot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actuate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HealthIndicator;</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import</a:t>
            </a:r>
            <a:r>
              <a:rPr lang="en" sz="1200" b="1">
                <a:solidFill>
                  <a:schemeClr val="folHlink"/>
                </a:solidFill>
                <a:latin typeface="Consolas"/>
                <a:ea typeface="Consolas"/>
                <a:cs typeface="Consolas"/>
                <a:sym typeface="Consolas"/>
              </a:rPr>
              <a:t> org</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springframework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stereotype</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6666"/>
                </a:solidFill>
                <a:latin typeface="Consolas"/>
                <a:ea typeface="Consolas"/>
                <a:cs typeface="Consolas"/>
                <a:sym typeface="Consolas"/>
              </a:rPr>
              <a:t>@Component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class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MyHealthIndicator</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implements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HealthIndicator</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@Override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chemeClr val="folHlink"/>
                </a:solidFill>
                <a:latin typeface="Consolas"/>
                <a:ea typeface="Consolas"/>
                <a:cs typeface="Consolas"/>
                <a:sym typeface="Consolas"/>
              </a:rPr>
              <a:t> 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int</a:t>
            </a:r>
            <a:r>
              <a:rPr lang="en" sz="1200" b="1">
                <a:solidFill>
                  <a:schemeClr val="folHlink"/>
                </a:solidFill>
                <a:latin typeface="Consolas"/>
                <a:ea typeface="Consolas"/>
                <a:cs typeface="Consolas"/>
                <a:sym typeface="Consolas"/>
              </a:rPr>
              <a:t> 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check</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880000"/>
                </a:solidFill>
                <a:latin typeface="Consolas"/>
                <a:ea typeface="Consolas"/>
                <a:cs typeface="Consolas"/>
                <a:sym typeface="Consolas"/>
              </a:rPr>
              <a:t>// perform some specific health check</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if</a:t>
            </a:r>
            <a:r>
              <a:rPr lang="en" sz="1200" b="1">
                <a:solidFill>
                  <a:schemeClr val="folHlink"/>
                </a:solidFill>
                <a:latin typeface="Consolas"/>
                <a:ea typeface="Consolas"/>
                <a:cs typeface="Consolas"/>
                <a:sym typeface="Consolas"/>
              </a:rPr>
              <a:t>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errorCode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0</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down</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withDetail</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"Error 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errorCode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Health</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up</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build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200" b="1">
                <a:solidFill>
                  <a:schemeClr val="folHlink"/>
                </a:solidFill>
                <a:latin typeface="Consolas"/>
                <a:ea typeface="Consolas"/>
                <a:cs typeface="Consolas"/>
                <a:sym typeface="Consolas"/>
              </a:rPr>
              <a:t>}</a:t>
            </a:r>
            <a:endParaRPr sz="1200" b="1">
              <a:solidFill>
                <a:srgbClr val="000088"/>
              </a:solidFill>
              <a:latin typeface="Consolas"/>
              <a:ea typeface="Consolas"/>
              <a:cs typeface="Consolas"/>
              <a:sym typeface="Consolas"/>
            </a:endParaRPr>
          </a:p>
        </p:txBody>
      </p:sp>
    </p:spTree>
    <p:extLst>
      <p:ext uri="{BB962C8B-B14F-4D97-AF65-F5344CB8AC3E}">
        <p14:creationId xmlns:p14="http://schemas.microsoft.com/office/powerpoint/2010/main" val="1325341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Profiles</a:t>
            </a:r>
            <a:endParaRPr/>
          </a:p>
        </p:txBody>
      </p:sp>
      <p:sp>
        <p:nvSpPr>
          <p:cNvPr id="255" name="Shape 255"/>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Why?</a:t>
            </a:r>
            <a:endParaRPr sz="1600" b="1">
              <a:solidFill>
                <a:schemeClr val="lt2"/>
              </a:solidFill>
            </a:endParaRPr>
          </a:p>
          <a:p>
            <a:pPr marL="457200" lvl="0" indent="-342900" rtl="0">
              <a:lnSpc>
                <a:spcPct val="200000"/>
              </a:lnSpc>
              <a:spcBef>
                <a:spcPts val="1000"/>
              </a:spcBef>
              <a:spcAft>
                <a:spcPts val="0"/>
              </a:spcAft>
              <a:buClr>
                <a:schemeClr val="dk1"/>
              </a:buClr>
              <a:buSzPts val="1800"/>
              <a:buFont typeface="Proxima Nova"/>
              <a:buChar char="●"/>
            </a:pPr>
            <a:r>
              <a:rPr lang="en" sz="1800"/>
              <a:t>Flexibility</a:t>
            </a:r>
            <a:endParaRPr sz="1800"/>
          </a:p>
          <a:p>
            <a:pPr marL="457200" lvl="0" indent="-342900" rtl="0">
              <a:lnSpc>
                <a:spcPct val="200000"/>
              </a:lnSpc>
              <a:spcBef>
                <a:spcPts val="1000"/>
              </a:spcBef>
              <a:spcAft>
                <a:spcPts val="0"/>
              </a:spcAft>
              <a:buClr>
                <a:schemeClr val="folHlink"/>
              </a:buClr>
              <a:buSzPts val="1800"/>
              <a:buFont typeface="Arial"/>
              <a:buChar char="●"/>
            </a:pPr>
            <a:r>
              <a:rPr lang="en" sz="1800"/>
              <a:t>Runtime</a:t>
            </a:r>
            <a:endParaRPr sz="1800"/>
          </a:p>
          <a:p>
            <a:pPr marL="457200" lvl="0" indent="-342900" rtl="0">
              <a:lnSpc>
                <a:spcPct val="200000"/>
              </a:lnSpc>
              <a:spcBef>
                <a:spcPts val="1000"/>
              </a:spcBef>
              <a:spcAft>
                <a:spcPts val="1000"/>
              </a:spcAft>
              <a:buClr>
                <a:schemeClr val="folHlink"/>
              </a:buClr>
              <a:buSzPts val="1800"/>
              <a:buFont typeface="Arial"/>
              <a:buChar char="●"/>
            </a:pPr>
            <a:r>
              <a:rPr lang="en" sz="1800"/>
              <a:t>Feature Control</a:t>
            </a:r>
            <a:endParaRPr sz="1800"/>
          </a:p>
        </p:txBody>
      </p:sp>
      <p:sp>
        <p:nvSpPr>
          <p:cNvPr id="256" name="Shape 256"/>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9000</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development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6666"/>
                </a:solidFill>
                <a:latin typeface="Consolas"/>
                <a:ea typeface="Consolas"/>
                <a:cs typeface="Consolas"/>
                <a:sym typeface="Consolas"/>
              </a:rPr>
              <a:t>9001</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rgbClr val="666600"/>
                </a:solidFill>
                <a:latin typeface="Consolas"/>
                <a:ea typeface="Consolas"/>
                <a:cs typeface="Consolas"/>
                <a:sym typeface="Consolas"/>
              </a:rPr>
              <a: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profiles</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production</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400" b="1">
                <a:solidFill>
                  <a:schemeClr val="folHlink"/>
                </a:solidFill>
                <a:latin typeface="Consolas"/>
                <a:ea typeface="Consolas"/>
                <a:cs typeface="Consolas"/>
                <a:sym typeface="Consolas"/>
              </a:rPr>
              <a:t>    port</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0</a:t>
            </a:r>
            <a:endParaRPr sz="1400" b="1"/>
          </a:p>
        </p:txBody>
      </p:sp>
    </p:spTree>
    <p:extLst>
      <p:ext uri="{BB962C8B-B14F-4D97-AF65-F5344CB8AC3E}">
        <p14:creationId xmlns:p14="http://schemas.microsoft.com/office/powerpoint/2010/main" val="489602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62" name="Shape 262"/>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FOUR</a:t>
            </a:r>
            <a:endParaRPr/>
          </a:p>
        </p:txBody>
      </p:sp>
    </p:spTree>
    <p:extLst>
      <p:ext uri="{BB962C8B-B14F-4D97-AF65-F5344CB8AC3E}">
        <p14:creationId xmlns:p14="http://schemas.microsoft.com/office/powerpoint/2010/main" val="454063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Starters for Azure</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1909188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5556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What are Spring Boot Starters?</a:t>
            </a:r>
            <a:endParaRPr/>
          </a:p>
          <a:p>
            <a:pPr marL="0" lvl="0" indent="0" rtl="0">
              <a:spcBef>
                <a:spcPts val="0"/>
              </a:spcBef>
              <a:spcAft>
                <a:spcPts val="0"/>
              </a:spcAft>
              <a:buNone/>
            </a:pPr>
            <a:endParaRPr/>
          </a:p>
        </p:txBody>
      </p:sp>
      <p:sp>
        <p:nvSpPr>
          <p:cNvPr id="177" name="Shape 177"/>
          <p:cNvSpPr txBox="1">
            <a:spLocks noGrp="1"/>
          </p:cNvSpPr>
          <p:nvPr>
            <p:ph type="body" idx="1"/>
          </p:nvPr>
        </p:nvSpPr>
        <p:spPr>
          <a:xfrm>
            <a:off x="4582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600">
                <a:solidFill>
                  <a:srgbClr val="333333"/>
                </a:solidFill>
                <a:latin typeface="Arial"/>
                <a:ea typeface="Arial"/>
                <a:cs typeface="Arial"/>
                <a:sym typeface="Arial"/>
              </a:rPr>
              <a:t>Spring Boot Starters are a set of convenient dependency descriptors that you can include in your application. You get a one-stop-shop for all the Spring and related technology that you need, without having to hunt through sample code and copy paste loads of dependency descriptors. </a:t>
            </a:r>
            <a:endParaRPr sz="1600">
              <a:solidFill>
                <a:srgbClr val="333333"/>
              </a:solidFill>
              <a:latin typeface="Arial"/>
              <a:ea typeface="Arial"/>
              <a:cs typeface="Arial"/>
              <a:sym typeface="Arial"/>
            </a:endParaRPr>
          </a:p>
          <a:p>
            <a:pPr marL="0" lvl="0" indent="0" rtl="0">
              <a:lnSpc>
                <a:spcPct val="115000"/>
              </a:lnSpc>
              <a:spcBef>
                <a:spcPts val="0"/>
              </a:spcBef>
              <a:spcAft>
                <a:spcPts val="0"/>
              </a:spcAft>
              <a:buClr>
                <a:schemeClr val="folHlink"/>
              </a:buClr>
              <a:buSzPts val="1100"/>
              <a:buFont typeface="Arial"/>
              <a:buNone/>
            </a:pPr>
            <a:r>
              <a:rPr lang="en" sz="1600">
                <a:solidFill>
                  <a:srgbClr val="333333"/>
                </a:solidFill>
                <a:latin typeface="Arial"/>
                <a:ea typeface="Arial"/>
                <a:cs typeface="Arial"/>
                <a:sym typeface="Arial"/>
              </a:rPr>
              <a:t>For example, if you want to get started using Spring and JPA for database access, just include the </a:t>
            </a:r>
            <a:r>
              <a:rPr lang="en" sz="1600">
                <a:solidFill>
                  <a:srgbClr val="6D180B"/>
                </a:solidFill>
                <a:highlight>
                  <a:srgbClr val="F2F2F2"/>
                </a:highlight>
                <a:latin typeface="Consolas"/>
                <a:ea typeface="Consolas"/>
                <a:cs typeface="Consolas"/>
                <a:sym typeface="Consolas"/>
              </a:rPr>
              <a:t>spring-boot-starter-data-jpa</a:t>
            </a:r>
            <a:r>
              <a:rPr lang="en" sz="1600">
                <a:solidFill>
                  <a:srgbClr val="333333"/>
                </a:solidFill>
                <a:latin typeface="Arial"/>
                <a:ea typeface="Arial"/>
                <a:cs typeface="Arial"/>
                <a:sym typeface="Arial"/>
              </a:rPr>
              <a:t> dependency in your project, and you are good to go.</a:t>
            </a:r>
            <a:endParaRPr sz="1600">
              <a:solidFill>
                <a:srgbClr val="333333"/>
              </a:solidFill>
              <a:latin typeface="Arial"/>
              <a:ea typeface="Arial"/>
              <a:cs typeface="Arial"/>
              <a:sym typeface="Arial"/>
            </a:endParaRPr>
          </a:p>
          <a:p>
            <a:pPr marL="0" lvl="0" indent="0" rtl="0">
              <a:lnSpc>
                <a:spcPct val="115000"/>
              </a:lnSpc>
              <a:spcBef>
                <a:spcPts val="0"/>
              </a:spcBef>
              <a:spcAft>
                <a:spcPts val="0"/>
              </a:spcAft>
              <a:buClr>
                <a:schemeClr val="folHlink"/>
              </a:buClr>
              <a:buSzPts val="1100"/>
              <a:buFont typeface="Arial"/>
              <a:buNone/>
            </a:pPr>
            <a:endParaRPr sz="1600">
              <a:solidFill>
                <a:srgbClr val="333333"/>
              </a:solidFill>
              <a:latin typeface="Arial"/>
              <a:ea typeface="Arial"/>
              <a:cs typeface="Arial"/>
              <a:sym typeface="Arial"/>
            </a:endParaRPr>
          </a:p>
          <a:p>
            <a:pPr marL="0" lvl="0" indent="0" rtl="0">
              <a:lnSpc>
                <a:spcPct val="115000"/>
              </a:lnSpc>
              <a:spcBef>
                <a:spcPts val="0"/>
              </a:spcBef>
              <a:spcAft>
                <a:spcPts val="0"/>
              </a:spcAft>
              <a:buClr>
                <a:schemeClr val="folHlink"/>
              </a:buClr>
              <a:buSzPts val="1100"/>
              <a:buFont typeface="Arial"/>
              <a:buNone/>
            </a:pPr>
            <a:r>
              <a:rPr lang="en" sz="1600">
                <a:solidFill>
                  <a:srgbClr val="333333"/>
                </a:solidFill>
                <a:latin typeface="Arial"/>
                <a:ea typeface="Arial"/>
                <a:cs typeface="Arial"/>
                <a:sym typeface="Arial"/>
              </a:rPr>
              <a:t>https://docs.spring.io/spring-boot/docs/current/reference/htmlsingle/#using-boot-starter</a:t>
            </a:r>
            <a:endParaRPr sz="1600">
              <a:solidFill>
                <a:srgbClr val="333333"/>
              </a:solidFill>
              <a:latin typeface="Arial"/>
              <a:ea typeface="Arial"/>
              <a:cs typeface="Arial"/>
              <a:sym typeface="Arial"/>
            </a:endParaRPr>
          </a:p>
        </p:txBody>
      </p:sp>
    </p:spTree>
    <p:extLst>
      <p:ext uri="{BB962C8B-B14F-4D97-AF65-F5344CB8AC3E}">
        <p14:creationId xmlns:p14="http://schemas.microsoft.com/office/powerpoint/2010/main" val="2447864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p:nvPr/>
        </p:nvSpPr>
        <p:spPr>
          <a:xfrm>
            <a:off x="616687" y="1265275"/>
            <a:ext cx="3040911" cy="286015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3200" b="1">
                <a:solidFill>
                  <a:schemeClr val="lt1"/>
                </a:solidFill>
                <a:latin typeface="Proxima Nova Semibold"/>
                <a:ea typeface="Proxima Nova Semibold"/>
                <a:cs typeface="Proxima Nova Semibold"/>
                <a:sym typeface="Proxima Nova Semibold"/>
              </a:rPr>
              <a:t>Ok, but how do I know that I’m </a:t>
            </a:r>
            <a:r>
              <a:rPr lang="en-US" sz="3200" b="1">
                <a:solidFill>
                  <a:schemeClr val="accent2"/>
                </a:solidFill>
                <a:latin typeface="Proxima Nova Semibold"/>
                <a:ea typeface="Proxima Nova Semibold"/>
                <a:cs typeface="Proxima Nova Semibold"/>
                <a:sym typeface="Proxima Nova Semibold"/>
              </a:rPr>
              <a:t>doing well </a:t>
            </a:r>
            <a:r>
              <a:rPr lang="en-US" sz="3200" b="1">
                <a:solidFill>
                  <a:schemeClr val="lt1"/>
                </a:solidFill>
                <a:latin typeface="Proxima Nova Semibold"/>
                <a:ea typeface="Proxima Nova Semibold"/>
                <a:cs typeface="Proxima Nova Semibold"/>
                <a:sym typeface="Proxima Nova Semibold"/>
              </a:rPr>
              <a:t>at software?</a:t>
            </a:r>
          </a:p>
        </p:txBody>
      </p:sp>
      <p:sp>
        <p:nvSpPr>
          <p:cNvPr id="63" name="Shape 63"/>
          <p:cNvSpPr txBox="1"/>
          <p:nvPr/>
        </p:nvSpPr>
        <p:spPr>
          <a:xfrm>
            <a:off x="4104167" y="340240"/>
            <a:ext cx="4380614" cy="4433776"/>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1800" b="1" dirty="0">
                <a:solidFill>
                  <a:schemeClr val="accent2"/>
                </a:solidFill>
                <a:latin typeface="Proxima Nova Rg" panose="02000506030000020004" pitchFamily="2" charset="0"/>
                <a:ea typeface="Proxima Nova"/>
                <a:cs typeface="Proxima Nova"/>
                <a:sym typeface="Proxima Nova"/>
              </a:rPr>
              <a:t>Improved speed. </a:t>
            </a:r>
            <a:r>
              <a:rPr lang="en-US" sz="1800" dirty="0">
                <a:solidFill>
                  <a:schemeClr val="lt1"/>
                </a:solidFill>
                <a:latin typeface="Proxima Nova Rg" panose="02000506030000020004" pitchFamily="2" charset="0"/>
                <a:ea typeface="Proxima Nova"/>
                <a:cs typeface="Proxima Nova"/>
                <a:sym typeface="Proxima Nova"/>
              </a:rPr>
              <a:t>Faster cycle time, more frequently deployments.</a:t>
            </a:r>
          </a:p>
          <a:p>
            <a:pPr marL="0" marR="0" lvl="0" indent="0" algn="l" rtl="0">
              <a:spcBef>
                <a:spcPts val="0"/>
              </a:spcBef>
              <a:buNone/>
            </a:pPr>
            <a:endParaRPr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b="1" dirty="0">
                <a:solidFill>
                  <a:schemeClr val="accent2"/>
                </a:solidFill>
                <a:latin typeface="Proxima Nova Rg" panose="02000506030000020004" pitchFamily="2" charset="0"/>
                <a:ea typeface="Proxima Nova"/>
                <a:cs typeface="Proxima Nova"/>
                <a:sym typeface="Proxima Nova"/>
              </a:rPr>
              <a:t>Improved scale. </a:t>
            </a:r>
            <a:r>
              <a:rPr lang="en-US" sz="1800" dirty="0">
                <a:solidFill>
                  <a:schemeClr val="lt1"/>
                </a:solidFill>
                <a:latin typeface="Proxima Nova Rg" panose="02000506030000020004" pitchFamily="2" charset="0"/>
                <a:ea typeface="Proxima Nova"/>
                <a:cs typeface="Proxima Nova"/>
                <a:sym typeface="Proxima Nova"/>
              </a:rPr>
              <a:t>More requests per second to apps and services.</a:t>
            </a:r>
          </a:p>
          <a:p>
            <a:pPr marL="0" marR="0" lvl="0" indent="0" algn="l" rtl="0">
              <a:spcBef>
                <a:spcPts val="0"/>
              </a:spcBef>
              <a:buNone/>
            </a:pPr>
            <a:endParaRPr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b="1" dirty="0">
                <a:solidFill>
                  <a:schemeClr val="accent2"/>
                </a:solidFill>
                <a:latin typeface="Proxima Nova Rg" panose="02000506030000020004" pitchFamily="2" charset="0"/>
                <a:ea typeface="Proxima Nova"/>
                <a:cs typeface="Proxima Nova"/>
                <a:sym typeface="Proxima Nova"/>
              </a:rPr>
              <a:t>Improved stability. </a:t>
            </a:r>
            <a:r>
              <a:rPr lang="en-US" sz="1800" dirty="0">
                <a:solidFill>
                  <a:schemeClr val="lt1"/>
                </a:solidFill>
                <a:latin typeface="Proxima Nova Rg" panose="02000506030000020004" pitchFamily="2" charset="0"/>
                <a:ea typeface="Proxima Nova"/>
                <a:cs typeface="Proxima Nova"/>
                <a:sym typeface="Proxima Nova"/>
              </a:rPr>
              <a:t>Greater uptime of customer-facing service.</a:t>
            </a:r>
          </a:p>
          <a:p>
            <a:pPr marL="0" marR="0" lvl="0" indent="0" algn="l" rtl="0">
              <a:spcBef>
                <a:spcPts val="0"/>
              </a:spcBef>
              <a:buNone/>
            </a:pPr>
            <a:endParaRPr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b="1" dirty="0">
                <a:solidFill>
                  <a:schemeClr val="accent2"/>
                </a:solidFill>
                <a:latin typeface="Proxima Nova Rg" panose="02000506030000020004" pitchFamily="2" charset="0"/>
                <a:ea typeface="Proxima Nova"/>
                <a:cs typeface="Proxima Nova"/>
                <a:sym typeface="Proxima Nova"/>
              </a:rPr>
              <a:t>Improved security. </a:t>
            </a:r>
            <a:r>
              <a:rPr lang="en-US" sz="1800" dirty="0">
                <a:solidFill>
                  <a:schemeClr val="lt1"/>
                </a:solidFill>
                <a:latin typeface="Proxima Nova Rg" panose="02000506030000020004" pitchFamily="2" charset="0"/>
                <a:ea typeface="Proxima Nova"/>
                <a:cs typeface="Proxima Nova"/>
                <a:sym typeface="Proxima Nova"/>
              </a:rPr>
              <a:t>Achieving 100% patch coverage.</a:t>
            </a:r>
          </a:p>
          <a:p>
            <a:pPr marL="0" marR="0" lvl="0" indent="0" algn="l" rtl="0">
              <a:spcBef>
                <a:spcPts val="0"/>
              </a:spcBef>
              <a:buNone/>
            </a:pPr>
            <a:endParaRPr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b="1" dirty="0">
                <a:solidFill>
                  <a:schemeClr val="accent2"/>
                </a:solidFill>
                <a:latin typeface="Proxima Nova Rg" panose="02000506030000020004" pitchFamily="2" charset="0"/>
                <a:ea typeface="Proxima Nova"/>
                <a:cs typeface="Proxima Nova"/>
                <a:sym typeface="Proxima Nova"/>
              </a:rPr>
              <a:t>Improved simplicity. </a:t>
            </a:r>
            <a:r>
              <a:rPr lang="en-US" sz="1800" dirty="0">
                <a:solidFill>
                  <a:schemeClr val="lt1"/>
                </a:solidFill>
                <a:latin typeface="Proxima Nova Rg" panose="02000506030000020004" pitchFamily="2" charset="0"/>
                <a:ea typeface="Proxima Nova"/>
                <a:cs typeface="Proxima Nova"/>
                <a:sym typeface="Proxima Nova"/>
              </a:rPr>
              <a:t>Reduce complexity of processes and tools.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68675" y="-77325"/>
            <a:ext cx="8663100" cy="55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Boot Starters for Azure</a:t>
            </a:r>
            <a:endParaRPr/>
          </a:p>
          <a:p>
            <a:pPr marL="0" lvl="0" indent="0" rtl="0">
              <a:spcBef>
                <a:spcPts val="0"/>
              </a:spcBef>
              <a:spcAft>
                <a:spcPts val="0"/>
              </a:spcAft>
              <a:buNone/>
            </a:pPr>
            <a:endParaRPr/>
          </a:p>
        </p:txBody>
      </p:sp>
      <p:sp>
        <p:nvSpPr>
          <p:cNvPr id="183" name="Shape 183"/>
          <p:cNvSpPr txBox="1">
            <a:spLocks noGrp="1"/>
          </p:cNvSpPr>
          <p:nvPr>
            <p:ph type="body" idx="1"/>
          </p:nvPr>
        </p:nvSpPr>
        <p:spPr>
          <a:xfrm>
            <a:off x="238625" y="706875"/>
            <a:ext cx="8263200" cy="40566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endParaRPr sz="1600">
              <a:solidFill>
                <a:srgbClr val="333333"/>
              </a:solidFill>
              <a:latin typeface="Arial"/>
              <a:ea typeface="Arial"/>
              <a:cs typeface="Arial"/>
              <a:sym typeface="Arial"/>
            </a:endParaRPr>
          </a:p>
        </p:txBody>
      </p:sp>
      <p:pic>
        <p:nvPicPr>
          <p:cNvPr id="184" name="Shape 184"/>
          <p:cNvPicPr preferRelativeResize="0"/>
          <p:nvPr/>
        </p:nvPicPr>
        <p:blipFill>
          <a:blip r:embed="rId3">
            <a:alphaModFix/>
          </a:blip>
          <a:stretch>
            <a:fillRect/>
          </a:stretch>
        </p:blipFill>
        <p:spPr>
          <a:xfrm>
            <a:off x="304800" y="533425"/>
            <a:ext cx="7724097" cy="4216024"/>
          </a:xfrm>
          <a:prstGeom prst="rect">
            <a:avLst/>
          </a:prstGeom>
          <a:noFill/>
          <a:ln>
            <a:noFill/>
          </a:ln>
        </p:spPr>
      </p:pic>
    </p:spTree>
    <p:extLst>
      <p:ext uri="{BB962C8B-B14F-4D97-AF65-F5344CB8AC3E}">
        <p14:creationId xmlns:p14="http://schemas.microsoft.com/office/powerpoint/2010/main" val="3384758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27591" y="1924492"/>
            <a:ext cx="8888817" cy="15696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9600" b="1">
                <a:solidFill>
                  <a:schemeClr val="lt1"/>
                </a:solidFill>
                <a:latin typeface="Proxima Nova Extrabold"/>
                <a:ea typeface="Proxima Nova Extrabold"/>
                <a:cs typeface="Proxima Nova Extrabold"/>
                <a:sym typeface="Proxima Nova Extrabold"/>
              </a:rPr>
              <a:t>lunch time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24745274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Cloud Native Architectures</a:t>
            </a:r>
            <a:endParaRPr/>
          </a:p>
        </p:txBody>
      </p:sp>
      <p:sp>
        <p:nvSpPr>
          <p:cNvPr id="177" name="Shape 177"/>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Scalability</a:t>
            </a:r>
            <a:endParaRPr sz="16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On-Demand Provisioning</a:t>
            </a:r>
            <a:endParaRPr sz="1800"/>
          </a:p>
          <a:p>
            <a:pPr marL="457200" lvl="0" indent="-342900" rtl="0">
              <a:spcBef>
                <a:spcPts val="1000"/>
              </a:spcBef>
              <a:spcAft>
                <a:spcPts val="0"/>
              </a:spcAft>
              <a:buClr>
                <a:schemeClr val="folHlink"/>
              </a:buClr>
              <a:buSzPts val="1800"/>
              <a:buFont typeface="Arial"/>
              <a:buChar char="●"/>
            </a:pPr>
            <a:r>
              <a:rPr lang="en" sz="1800"/>
              <a:t>Service Discovery</a:t>
            </a:r>
            <a:endParaRPr sz="1800"/>
          </a:p>
          <a:p>
            <a:pPr marL="457200" lvl="0" indent="-342900" rtl="0">
              <a:spcBef>
                <a:spcPts val="1000"/>
              </a:spcBef>
              <a:spcAft>
                <a:spcPts val="0"/>
              </a:spcAft>
              <a:buClr>
                <a:schemeClr val="folHlink"/>
              </a:buClr>
              <a:buSzPts val="1800"/>
              <a:buFont typeface="Arial"/>
              <a:buChar char="●"/>
            </a:pPr>
            <a:r>
              <a:rPr lang="en" sz="1800"/>
              <a:t>Routing</a:t>
            </a:r>
            <a:endParaRPr sz="1800"/>
          </a:p>
          <a:p>
            <a:pPr marL="457200" lvl="0" indent="-342900" rtl="0">
              <a:spcBef>
                <a:spcPts val="1000"/>
              </a:spcBef>
              <a:spcAft>
                <a:spcPts val="0"/>
              </a:spcAft>
              <a:buClr>
                <a:schemeClr val="folHlink"/>
              </a:buClr>
              <a:buSzPts val="1800"/>
              <a:buFont typeface="Arial"/>
              <a:buChar char="●"/>
            </a:pPr>
            <a:r>
              <a:rPr lang="en" sz="1800"/>
              <a:t>Load Balancing</a:t>
            </a:r>
            <a:endParaRPr sz="1800"/>
          </a:p>
          <a:p>
            <a:pPr marL="457200" lvl="0" indent="-342900" rtl="0">
              <a:spcBef>
                <a:spcPts val="1000"/>
              </a:spcBef>
              <a:spcAft>
                <a:spcPts val="1000"/>
              </a:spcAft>
              <a:buClr>
                <a:schemeClr val="folHlink"/>
              </a:buClr>
              <a:buSzPts val="1800"/>
              <a:buFont typeface="Arial"/>
              <a:buChar char="●"/>
            </a:pPr>
            <a:r>
              <a:rPr lang="en" sz="1800"/>
              <a:t>Stream Manipulation</a:t>
            </a:r>
            <a:endParaRPr sz="1800"/>
          </a:p>
        </p:txBody>
      </p:sp>
      <p:sp>
        <p:nvSpPr>
          <p:cNvPr id="178" name="Shape 178"/>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Resiliency</a:t>
            </a:r>
            <a:endParaRPr sz="16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High Availability</a:t>
            </a:r>
            <a:endParaRPr sz="1800"/>
          </a:p>
          <a:p>
            <a:pPr marL="457200" lvl="0" indent="-342900" rtl="0">
              <a:spcBef>
                <a:spcPts val="1000"/>
              </a:spcBef>
              <a:spcAft>
                <a:spcPts val="0"/>
              </a:spcAft>
              <a:buClr>
                <a:schemeClr val="folHlink"/>
              </a:buClr>
              <a:buSzPts val="1800"/>
              <a:buFont typeface="Arial"/>
              <a:buChar char="●"/>
            </a:pPr>
            <a:r>
              <a:rPr lang="en" sz="1800"/>
              <a:t>Continuous Delivery</a:t>
            </a:r>
            <a:endParaRPr sz="1800"/>
          </a:p>
          <a:p>
            <a:pPr marL="457200" lvl="0" indent="-342900" rtl="0">
              <a:spcBef>
                <a:spcPts val="1000"/>
              </a:spcBef>
              <a:spcAft>
                <a:spcPts val="0"/>
              </a:spcAft>
              <a:buClr>
                <a:schemeClr val="folHlink"/>
              </a:buClr>
              <a:buSzPts val="1800"/>
              <a:buFont typeface="Arial"/>
              <a:buChar char="●"/>
            </a:pPr>
            <a:r>
              <a:rPr lang="en" sz="1800"/>
              <a:t>Chaos Testing</a:t>
            </a:r>
            <a:endParaRPr sz="1800"/>
          </a:p>
          <a:p>
            <a:pPr marL="457200" lvl="0" indent="-342900" rtl="0">
              <a:spcBef>
                <a:spcPts val="1000"/>
              </a:spcBef>
              <a:spcAft>
                <a:spcPts val="0"/>
              </a:spcAft>
              <a:buClr>
                <a:schemeClr val="folHlink"/>
              </a:buClr>
              <a:buSzPts val="1800"/>
              <a:buFont typeface="Arial"/>
              <a:buChar char="●"/>
            </a:pPr>
            <a:r>
              <a:rPr lang="en" sz="1800"/>
              <a:t>Routing</a:t>
            </a:r>
            <a:endParaRPr sz="1800"/>
          </a:p>
          <a:p>
            <a:pPr marL="457200" lvl="0" indent="-342900" rtl="0">
              <a:spcBef>
                <a:spcPts val="1000"/>
              </a:spcBef>
              <a:spcAft>
                <a:spcPts val="0"/>
              </a:spcAft>
              <a:buClr>
                <a:schemeClr val="folHlink"/>
              </a:buClr>
              <a:buSzPts val="1800"/>
              <a:buFont typeface="Arial"/>
              <a:buChar char="●"/>
            </a:pPr>
            <a:r>
              <a:rPr lang="en" sz="1800"/>
              <a:t>Circuit Breaking</a:t>
            </a:r>
            <a:endParaRPr sz="1800"/>
          </a:p>
          <a:p>
            <a:pPr marL="457200" lvl="0" indent="-342900" rtl="0">
              <a:spcBef>
                <a:spcPts val="1000"/>
              </a:spcBef>
              <a:spcAft>
                <a:spcPts val="1000"/>
              </a:spcAft>
              <a:buClr>
                <a:schemeClr val="folHlink"/>
              </a:buClr>
              <a:buSzPts val="1800"/>
              <a:buFont typeface="Arial"/>
              <a:buChar char="●"/>
            </a:pPr>
            <a:r>
              <a:rPr lang="en" sz="1800"/>
              <a:t>Failure Resolution</a:t>
            </a:r>
            <a:endParaRPr sz="1800"/>
          </a:p>
        </p:txBody>
      </p:sp>
    </p:spTree>
    <p:extLst>
      <p:ext uri="{BB962C8B-B14F-4D97-AF65-F5344CB8AC3E}">
        <p14:creationId xmlns:p14="http://schemas.microsoft.com/office/powerpoint/2010/main" val="1901476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Netflix Cloud</a:t>
            </a:r>
            <a:endParaRPr/>
          </a:p>
        </p:txBody>
      </p:sp>
      <p:sp>
        <p:nvSpPr>
          <p:cNvPr id="184" name="Shape 184"/>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Driving Factors</a:t>
            </a:r>
            <a:endParaRPr sz="1600" b="1">
              <a:solidFill>
                <a:schemeClr val="lt2"/>
              </a:solidFill>
            </a:endParaRPr>
          </a:p>
          <a:p>
            <a:pPr marL="457200" lvl="0" indent="-342900" rtl="0">
              <a:spcBef>
                <a:spcPts val="1000"/>
              </a:spcBef>
              <a:spcAft>
                <a:spcPts val="0"/>
              </a:spcAft>
              <a:buClr>
                <a:schemeClr val="folHlink"/>
              </a:buClr>
              <a:buSzPts val="1800"/>
              <a:buFont typeface="Arial"/>
              <a:buChar char="●"/>
            </a:pPr>
            <a:r>
              <a:rPr lang="en" sz="1800"/>
              <a:t>Time to Delivery</a:t>
            </a:r>
            <a:endParaRPr sz="1800"/>
          </a:p>
          <a:p>
            <a:pPr marL="457200" lvl="0" indent="-342900" rtl="0">
              <a:spcBef>
                <a:spcPts val="1000"/>
              </a:spcBef>
              <a:spcAft>
                <a:spcPts val="0"/>
              </a:spcAft>
              <a:buClr>
                <a:schemeClr val="folHlink"/>
              </a:buClr>
              <a:buSzPts val="1800"/>
              <a:buFont typeface="Arial"/>
              <a:buChar char="●"/>
            </a:pPr>
            <a:r>
              <a:rPr lang="en" sz="1800"/>
              <a:t>Pioneering Architectures</a:t>
            </a:r>
            <a:endParaRPr sz="1800"/>
          </a:p>
          <a:p>
            <a:pPr marL="457200" lvl="0" indent="-342900" rtl="0">
              <a:spcBef>
                <a:spcPts val="1000"/>
              </a:spcBef>
              <a:spcAft>
                <a:spcPts val="1000"/>
              </a:spcAft>
              <a:buClr>
                <a:schemeClr val="folHlink"/>
              </a:buClr>
              <a:buSzPts val="1800"/>
              <a:buFont typeface="Arial"/>
              <a:buChar char="●"/>
            </a:pPr>
            <a:r>
              <a:rPr lang="en" sz="1800"/>
              <a:t>Subset of the Whole</a:t>
            </a:r>
            <a:endParaRPr sz="1800"/>
          </a:p>
        </p:txBody>
      </p:sp>
      <p:pic>
        <p:nvPicPr>
          <p:cNvPr id="185" name="Shape 185"/>
          <p:cNvPicPr preferRelativeResize="0"/>
          <p:nvPr/>
        </p:nvPicPr>
        <p:blipFill>
          <a:blip r:embed="rId3">
            <a:alphaModFix/>
          </a:blip>
          <a:stretch>
            <a:fillRect/>
          </a:stretch>
        </p:blipFill>
        <p:spPr>
          <a:xfrm>
            <a:off x="5468825" y="2100263"/>
            <a:ext cx="2809875" cy="942975"/>
          </a:xfrm>
          <a:prstGeom prst="rect">
            <a:avLst/>
          </a:prstGeom>
          <a:noFill/>
          <a:ln>
            <a:noFill/>
          </a:ln>
        </p:spPr>
      </p:pic>
    </p:spTree>
    <p:extLst>
      <p:ext uri="{BB962C8B-B14F-4D97-AF65-F5344CB8AC3E}">
        <p14:creationId xmlns:p14="http://schemas.microsoft.com/office/powerpoint/2010/main" val="2215434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Open Source Solutions</a:t>
            </a:r>
            <a:endParaRPr/>
          </a:p>
        </p:txBody>
      </p:sp>
      <p:pic>
        <p:nvPicPr>
          <p:cNvPr id="191" name="Shape 191"/>
          <p:cNvPicPr preferRelativeResize="0"/>
          <p:nvPr/>
        </p:nvPicPr>
        <p:blipFill>
          <a:blip r:embed="rId3">
            <a:alphaModFix/>
          </a:blip>
          <a:stretch>
            <a:fillRect/>
          </a:stretch>
        </p:blipFill>
        <p:spPr>
          <a:xfrm>
            <a:off x="780750" y="1620650"/>
            <a:ext cx="1905000" cy="1902204"/>
          </a:xfrm>
          <a:prstGeom prst="rect">
            <a:avLst/>
          </a:prstGeom>
          <a:noFill/>
          <a:ln>
            <a:noFill/>
          </a:ln>
        </p:spPr>
      </p:pic>
      <p:pic>
        <p:nvPicPr>
          <p:cNvPr id="192" name="Shape 192"/>
          <p:cNvPicPr preferRelativeResize="0"/>
          <p:nvPr/>
        </p:nvPicPr>
        <p:blipFill>
          <a:blip r:embed="rId4">
            <a:alphaModFix/>
          </a:blip>
          <a:stretch>
            <a:fillRect/>
          </a:stretch>
        </p:blipFill>
        <p:spPr>
          <a:xfrm>
            <a:off x="3619500" y="2005013"/>
            <a:ext cx="1905000" cy="1133475"/>
          </a:xfrm>
          <a:prstGeom prst="rect">
            <a:avLst/>
          </a:prstGeom>
          <a:noFill/>
          <a:ln>
            <a:noFill/>
          </a:ln>
        </p:spPr>
      </p:pic>
      <p:pic>
        <p:nvPicPr>
          <p:cNvPr id="193" name="Shape 193"/>
          <p:cNvPicPr preferRelativeResize="0"/>
          <p:nvPr/>
        </p:nvPicPr>
        <p:blipFill>
          <a:blip r:embed="rId5">
            <a:alphaModFix/>
          </a:blip>
          <a:stretch>
            <a:fillRect/>
          </a:stretch>
        </p:blipFill>
        <p:spPr>
          <a:xfrm>
            <a:off x="6458250" y="1620663"/>
            <a:ext cx="1905000" cy="1902189"/>
          </a:xfrm>
          <a:prstGeom prst="rect">
            <a:avLst/>
          </a:prstGeom>
          <a:noFill/>
          <a:ln>
            <a:noFill/>
          </a:ln>
        </p:spPr>
      </p:pic>
    </p:spTree>
    <p:extLst>
      <p:ext uri="{BB962C8B-B14F-4D97-AF65-F5344CB8AC3E}">
        <p14:creationId xmlns:p14="http://schemas.microsoft.com/office/powerpoint/2010/main" val="4221048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a:t>
            </a:r>
            <a:endParaRPr/>
          </a:p>
        </p:txBody>
      </p:sp>
      <p:sp>
        <p:nvSpPr>
          <p:cNvPr id="199" name="Shape 199"/>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Aspect Oriented</a:t>
            </a:r>
            <a:endParaRPr sz="1600" b="1">
              <a:solidFill>
                <a:schemeClr val="lt2"/>
              </a:solidFill>
            </a:endParaRPr>
          </a:p>
          <a:p>
            <a:pPr marL="457200" lvl="0" indent="-342900" rtl="0">
              <a:spcBef>
                <a:spcPts val="1000"/>
              </a:spcBef>
              <a:spcAft>
                <a:spcPts val="0"/>
              </a:spcAft>
              <a:buClr>
                <a:schemeClr val="folHlink"/>
              </a:buClr>
              <a:buSzPts val="1800"/>
              <a:buFont typeface="Arial"/>
              <a:buChar char="●"/>
            </a:pPr>
            <a:r>
              <a:rPr lang="en" sz="1800"/>
              <a:t>Convention over Configuration</a:t>
            </a:r>
            <a:endParaRPr sz="1800"/>
          </a:p>
          <a:p>
            <a:pPr marL="457200" lvl="0" indent="-342900" rtl="0">
              <a:spcBef>
                <a:spcPts val="1000"/>
              </a:spcBef>
              <a:spcAft>
                <a:spcPts val="0"/>
              </a:spcAft>
              <a:buClr>
                <a:schemeClr val="folHlink"/>
              </a:buClr>
              <a:buSzPts val="1800"/>
              <a:buFont typeface="Arial"/>
              <a:buChar char="●"/>
            </a:pPr>
            <a:r>
              <a:rPr lang="en" sz="1800"/>
              <a:t>Cloud Connectors</a:t>
            </a:r>
            <a:endParaRPr sz="1800"/>
          </a:p>
          <a:p>
            <a:pPr marL="457200" lvl="0" indent="-342900" rtl="0">
              <a:spcBef>
                <a:spcPts val="1000"/>
              </a:spcBef>
              <a:spcAft>
                <a:spcPts val="0"/>
              </a:spcAft>
              <a:buClr>
                <a:schemeClr val="folHlink"/>
              </a:buClr>
              <a:buSzPts val="1800"/>
              <a:buFont typeface="Arial"/>
              <a:buChar char="●"/>
            </a:pPr>
            <a:r>
              <a:rPr lang="en" sz="1800"/>
              <a:t>Curated Libraries</a:t>
            </a:r>
            <a:endParaRPr sz="1800"/>
          </a:p>
          <a:p>
            <a:pPr marL="457200" lvl="0" indent="-342900" rtl="0">
              <a:spcBef>
                <a:spcPts val="1000"/>
              </a:spcBef>
              <a:spcAft>
                <a:spcPts val="0"/>
              </a:spcAft>
              <a:buClr>
                <a:schemeClr val="folHlink"/>
              </a:buClr>
              <a:buSzPts val="1800"/>
              <a:buFont typeface="Arial"/>
              <a:buChar char="●"/>
            </a:pPr>
            <a:r>
              <a:rPr lang="en" sz="1800"/>
              <a:t>Opinionation</a:t>
            </a:r>
            <a:endParaRPr sz="1800"/>
          </a:p>
          <a:p>
            <a:pPr marL="457200" lvl="0" indent="-342900" rtl="0">
              <a:spcBef>
                <a:spcPts val="1000"/>
              </a:spcBef>
              <a:spcAft>
                <a:spcPts val="1000"/>
              </a:spcAft>
              <a:buClr>
                <a:schemeClr val="folHlink"/>
              </a:buClr>
              <a:buSzPts val="1800"/>
              <a:buFont typeface="Arial"/>
              <a:buChar char="●"/>
            </a:pPr>
            <a:r>
              <a:rPr lang="en" sz="1800"/>
              <a:t>Developer Simplicity</a:t>
            </a:r>
            <a:endParaRPr sz="1800"/>
          </a:p>
        </p:txBody>
      </p:sp>
      <p:pic>
        <p:nvPicPr>
          <p:cNvPr id="200" name="Shape 200"/>
          <p:cNvPicPr preferRelativeResize="0"/>
          <p:nvPr/>
        </p:nvPicPr>
        <p:blipFill>
          <a:blip r:embed="rId3">
            <a:alphaModFix/>
          </a:blip>
          <a:stretch>
            <a:fillRect/>
          </a:stretch>
        </p:blipFill>
        <p:spPr>
          <a:xfrm>
            <a:off x="774275" y="1565950"/>
            <a:ext cx="2438400" cy="2438400"/>
          </a:xfrm>
          <a:prstGeom prst="rect">
            <a:avLst/>
          </a:prstGeom>
          <a:noFill/>
          <a:ln>
            <a:noFill/>
          </a:ln>
        </p:spPr>
      </p:pic>
    </p:spTree>
    <p:extLst>
      <p:ext uri="{BB962C8B-B14F-4D97-AF65-F5344CB8AC3E}">
        <p14:creationId xmlns:p14="http://schemas.microsoft.com/office/powerpoint/2010/main" val="2500138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Netflix</a:t>
            </a:r>
            <a:endParaRPr/>
          </a:p>
        </p:txBody>
      </p:sp>
      <p:sp>
        <p:nvSpPr>
          <p:cNvPr id="206" name="Shape 206"/>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Client</a:t>
            </a:r>
            <a:endParaRPr sz="16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Ribbon</a:t>
            </a:r>
            <a:endParaRPr sz="1800"/>
          </a:p>
          <a:p>
            <a:pPr marL="457200" lvl="0" indent="-342900" rtl="0">
              <a:spcBef>
                <a:spcPts val="1000"/>
              </a:spcBef>
              <a:spcAft>
                <a:spcPts val="0"/>
              </a:spcAft>
              <a:buClr>
                <a:schemeClr val="folHlink"/>
              </a:buClr>
              <a:buSzPts val="1800"/>
              <a:buFont typeface="Arial"/>
              <a:buChar char="●"/>
            </a:pPr>
            <a:r>
              <a:rPr lang="en" sz="1800"/>
              <a:t>Archaius</a:t>
            </a:r>
            <a:endParaRPr sz="1800"/>
          </a:p>
          <a:p>
            <a:pPr marL="457200" lvl="0" indent="-342900" rtl="0">
              <a:spcBef>
                <a:spcPts val="1000"/>
              </a:spcBef>
              <a:spcAft>
                <a:spcPts val="0"/>
              </a:spcAft>
              <a:buClr>
                <a:schemeClr val="folHlink"/>
              </a:buClr>
              <a:buSzPts val="1800"/>
              <a:buFont typeface="Arial"/>
              <a:buChar char="●"/>
            </a:pPr>
            <a:r>
              <a:rPr lang="en" sz="1800"/>
              <a:t>Hystrix</a:t>
            </a:r>
            <a:endParaRPr sz="1800"/>
          </a:p>
          <a:p>
            <a:pPr marL="457200" lvl="0" indent="-342900" rtl="0">
              <a:spcBef>
                <a:spcPts val="1000"/>
              </a:spcBef>
              <a:spcAft>
                <a:spcPts val="0"/>
              </a:spcAft>
              <a:buClr>
                <a:schemeClr val="folHlink"/>
              </a:buClr>
              <a:buSzPts val="1800"/>
              <a:buFont typeface="Arial"/>
              <a:buChar char="●"/>
            </a:pPr>
            <a:r>
              <a:rPr lang="en" sz="1800"/>
              <a:t>Feign</a:t>
            </a:r>
            <a:endParaRPr sz="1800"/>
          </a:p>
          <a:p>
            <a:pPr marL="457200" lvl="0" indent="-342900" rtl="0">
              <a:spcBef>
                <a:spcPts val="1000"/>
              </a:spcBef>
              <a:spcAft>
                <a:spcPts val="1000"/>
              </a:spcAft>
              <a:buClr>
                <a:schemeClr val="folHlink"/>
              </a:buClr>
              <a:buSzPts val="1800"/>
              <a:buFont typeface="Arial"/>
              <a:buChar char="●"/>
            </a:pPr>
            <a:r>
              <a:rPr lang="en" sz="1800"/>
              <a:t>Zuul</a:t>
            </a:r>
            <a:endParaRPr sz="1800"/>
          </a:p>
        </p:txBody>
      </p:sp>
      <p:sp>
        <p:nvSpPr>
          <p:cNvPr id="207" name="Shape 207"/>
          <p:cNvSpPr txBox="1">
            <a:spLocks noGrp="1"/>
          </p:cNvSpPr>
          <p:nvPr>
            <p:ph type="body" idx="2"/>
          </p:nvPr>
        </p:nvSpPr>
        <p:spPr>
          <a:xfrm>
            <a:off x="4750000" y="900400"/>
            <a:ext cx="4112100" cy="1282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Server</a:t>
            </a:r>
            <a:endParaRPr sz="16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Eureka</a:t>
            </a:r>
            <a:endParaRPr sz="1800"/>
          </a:p>
          <a:p>
            <a:pPr marL="457200" lvl="0" indent="-342900" rtl="0">
              <a:spcBef>
                <a:spcPts val="1000"/>
              </a:spcBef>
              <a:spcAft>
                <a:spcPts val="1000"/>
              </a:spcAft>
              <a:buClr>
                <a:schemeClr val="folHlink"/>
              </a:buClr>
              <a:buSzPts val="1800"/>
              <a:buFont typeface="Arial"/>
              <a:buChar char="●"/>
            </a:pPr>
            <a:r>
              <a:rPr lang="en" sz="1800"/>
              <a:t>Turbine</a:t>
            </a:r>
            <a:endParaRPr sz="1800"/>
          </a:p>
        </p:txBody>
      </p:sp>
      <p:pic>
        <p:nvPicPr>
          <p:cNvPr id="208" name="Shape 208"/>
          <p:cNvPicPr preferRelativeResize="0"/>
          <p:nvPr/>
        </p:nvPicPr>
        <p:blipFill>
          <a:blip r:embed="rId3">
            <a:alphaModFix/>
          </a:blip>
          <a:stretch>
            <a:fillRect/>
          </a:stretch>
        </p:blipFill>
        <p:spPr>
          <a:xfrm>
            <a:off x="8226925" y="3717400"/>
            <a:ext cx="628650" cy="952500"/>
          </a:xfrm>
          <a:prstGeom prst="rect">
            <a:avLst/>
          </a:prstGeom>
          <a:noFill/>
          <a:ln>
            <a:noFill/>
          </a:ln>
        </p:spPr>
      </p:pic>
      <p:pic>
        <p:nvPicPr>
          <p:cNvPr id="209" name="Shape 209"/>
          <p:cNvPicPr preferRelativeResize="0"/>
          <p:nvPr/>
        </p:nvPicPr>
        <p:blipFill>
          <a:blip r:embed="rId4">
            <a:alphaModFix/>
          </a:blip>
          <a:stretch>
            <a:fillRect/>
          </a:stretch>
        </p:blipFill>
        <p:spPr>
          <a:xfrm>
            <a:off x="7365600" y="3684063"/>
            <a:ext cx="685800" cy="1019175"/>
          </a:xfrm>
          <a:prstGeom prst="rect">
            <a:avLst/>
          </a:prstGeom>
          <a:noFill/>
          <a:ln>
            <a:noFill/>
          </a:ln>
        </p:spPr>
      </p:pic>
      <p:pic>
        <p:nvPicPr>
          <p:cNvPr id="210" name="Shape 210"/>
          <p:cNvPicPr preferRelativeResize="0"/>
          <p:nvPr/>
        </p:nvPicPr>
        <p:blipFill>
          <a:blip r:embed="rId5">
            <a:alphaModFix/>
          </a:blip>
          <a:stretch>
            <a:fillRect/>
          </a:stretch>
        </p:blipFill>
        <p:spPr>
          <a:xfrm>
            <a:off x="6467913" y="3650725"/>
            <a:ext cx="676275" cy="1019175"/>
          </a:xfrm>
          <a:prstGeom prst="rect">
            <a:avLst/>
          </a:prstGeom>
          <a:noFill/>
          <a:ln>
            <a:noFill/>
          </a:ln>
        </p:spPr>
      </p:pic>
    </p:spTree>
    <p:extLst>
      <p:ext uri="{BB962C8B-B14F-4D97-AF65-F5344CB8AC3E}">
        <p14:creationId xmlns:p14="http://schemas.microsoft.com/office/powerpoint/2010/main" val="1663419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p:nvPr/>
        </p:nvSpPr>
        <p:spPr>
          <a:xfrm>
            <a:off x="17347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 name="Shape 216"/>
          <p:cNvSpPr/>
          <p:nvPr/>
        </p:nvSpPr>
        <p:spPr>
          <a:xfrm>
            <a:off x="318303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Shape 217"/>
          <p:cNvSpPr/>
          <p:nvPr/>
        </p:nvSpPr>
        <p:spPr>
          <a:xfrm>
            <a:off x="463136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Shape 218"/>
          <p:cNvSpPr/>
          <p:nvPr/>
        </p:nvSpPr>
        <p:spPr>
          <a:xfrm>
            <a:off x="6079687"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Shape 219"/>
          <p:cNvSpPr/>
          <p:nvPr/>
        </p:nvSpPr>
        <p:spPr>
          <a:xfrm>
            <a:off x="7528012"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Shape 220"/>
          <p:cNvSpPr/>
          <p:nvPr/>
        </p:nvSpPr>
        <p:spPr>
          <a:xfrm>
            <a:off x="286388" y="1338300"/>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Shape 221"/>
          <p:cNvSpPr/>
          <p:nvPr/>
        </p:nvSpPr>
        <p:spPr>
          <a:xfrm>
            <a:off x="17347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Shape 222"/>
          <p:cNvSpPr/>
          <p:nvPr/>
        </p:nvSpPr>
        <p:spPr>
          <a:xfrm>
            <a:off x="318303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 name="Shape 223"/>
          <p:cNvSpPr/>
          <p:nvPr/>
        </p:nvSpPr>
        <p:spPr>
          <a:xfrm>
            <a:off x="463136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 name="Shape 224"/>
          <p:cNvSpPr/>
          <p:nvPr/>
        </p:nvSpPr>
        <p:spPr>
          <a:xfrm>
            <a:off x="6079687"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Shape 225"/>
          <p:cNvSpPr/>
          <p:nvPr/>
        </p:nvSpPr>
        <p:spPr>
          <a:xfrm>
            <a:off x="7528012"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Shape 226"/>
          <p:cNvSpPr/>
          <p:nvPr/>
        </p:nvSpPr>
        <p:spPr>
          <a:xfrm>
            <a:off x="286388" y="2633703"/>
            <a:ext cx="1329600" cy="1171500"/>
          </a:xfrm>
          <a:prstGeom prst="rect">
            <a:avLst/>
          </a:prstGeom>
          <a:solidFill>
            <a:srgbClr val="FFFFFF"/>
          </a:solidFill>
          <a:ln>
            <a:noFill/>
          </a:ln>
          <a:effectLst>
            <a:outerShdw blurRad="155575" dist="38100" dir="3420000" rotWithShape="0">
              <a:srgbClr val="7F7F7F">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Shape 227"/>
          <p:cNvSpPr txBox="1"/>
          <p:nvPr/>
        </p:nvSpPr>
        <p:spPr>
          <a:xfrm>
            <a:off x="286388"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Circuit Breaker</a:t>
            </a:r>
            <a:endParaRPr sz="1000">
              <a:solidFill>
                <a:schemeClr val="dk1"/>
              </a:solidFill>
              <a:latin typeface="Proxima Nova"/>
              <a:ea typeface="Proxima Nova"/>
              <a:cs typeface="Proxima Nova"/>
              <a:sym typeface="Proxima Nova"/>
            </a:endParaRPr>
          </a:p>
        </p:txBody>
      </p:sp>
      <p:sp>
        <p:nvSpPr>
          <p:cNvPr id="228" name="Shape 228"/>
          <p:cNvSpPr txBox="1"/>
          <p:nvPr/>
        </p:nvSpPr>
        <p:spPr>
          <a:xfrm>
            <a:off x="17347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Config Server</a:t>
            </a:r>
            <a:endParaRPr sz="1000">
              <a:solidFill>
                <a:schemeClr val="dk1"/>
              </a:solidFill>
              <a:latin typeface="Proxima Nova"/>
              <a:ea typeface="Proxima Nova"/>
              <a:cs typeface="Proxima Nova"/>
              <a:sym typeface="Proxima Nova"/>
            </a:endParaRPr>
          </a:p>
        </p:txBody>
      </p:sp>
      <p:sp>
        <p:nvSpPr>
          <p:cNvPr id="229" name="Shape 229"/>
          <p:cNvSpPr txBox="1"/>
          <p:nvPr/>
        </p:nvSpPr>
        <p:spPr>
          <a:xfrm>
            <a:off x="318303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API Gateway</a:t>
            </a:r>
            <a:endParaRPr sz="1000">
              <a:solidFill>
                <a:schemeClr val="dk1"/>
              </a:solidFill>
              <a:latin typeface="Proxima Nova"/>
              <a:ea typeface="Proxima Nova"/>
              <a:cs typeface="Proxima Nova"/>
              <a:sym typeface="Proxima Nova"/>
            </a:endParaRPr>
          </a:p>
        </p:txBody>
      </p:sp>
      <p:sp>
        <p:nvSpPr>
          <p:cNvPr id="230" name="Shape 230"/>
          <p:cNvSpPr txBox="1"/>
          <p:nvPr/>
        </p:nvSpPr>
        <p:spPr>
          <a:xfrm>
            <a:off x="463136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RabbitMQ</a:t>
            </a:r>
            <a:endParaRPr sz="1000">
              <a:solidFill>
                <a:schemeClr val="dk1"/>
              </a:solidFill>
              <a:latin typeface="Proxima Nova"/>
              <a:ea typeface="Proxima Nova"/>
              <a:cs typeface="Proxima Nova"/>
              <a:sym typeface="Proxima Nova"/>
            </a:endParaRPr>
          </a:p>
        </p:txBody>
      </p:sp>
      <p:sp>
        <p:nvSpPr>
          <p:cNvPr id="231" name="Shape 231"/>
          <p:cNvSpPr txBox="1"/>
          <p:nvPr/>
        </p:nvSpPr>
        <p:spPr>
          <a:xfrm>
            <a:off x="6079687"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Service Registry</a:t>
            </a:r>
            <a:endParaRPr sz="1000">
              <a:solidFill>
                <a:schemeClr val="dk1"/>
              </a:solidFill>
              <a:latin typeface="Proxima Nova"/>
              <a:ea typeface="Proxima Nova"/>
              <a:cs typeface="Proxima Nova"/>
              <a:sym typeface="Proxima Nova"/>
            </a:endParaRPr>
          </a:p>
        </p:txBody>
      </p:sp>
      <p:sp>
        <p:nvSpPr>
          <p:cNvPr id="232" name="Shape 232"/>
          <p:cNvSpPr txBox="1"/>
          <p:nvPr/>
        </p:nvSpPr>
        <p:spPr>
          <a:xfrm>
            <a:off x="7528012" y="2155327"/>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MySQL</a:t>
            </a:r>
            <a:endParaRPr sz="1000">
              <a:solidFill>
                <a:schemeClr val="dk1"/>
              </a:solidFill>
              <a:latin typeface="Proxima Nova"/>
              <a:ea typeface="Proxima Nova"/>
              <a:cs typeface="Proxima Nova"/>
              <a:sym typeface="Proxima Nova"/>
            </a:endParaRPr>
          </a:p>
        </p:txBody>
      </p:sp>
      <p:sp>
        <p:nvSpPr>
          <p:cNvPr id="233" name="Shape 233"/>
          <p:cNvSpPr txBox="1"/>
          <p:nvPr/>
        </p:nvSpPr>
        <p:spPr>
          <a:xfrm>
            <a:off x="286388"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Cloud Cache</a:t>
            </a:r>
            <a:endParaRPr sz="1000">
              <a:solidFill>
                <a:schemeClr val="dk1"/>
              </a:solidFill>
              <a:latin typeface="Proxima Nova"/>
              <a:ea typeface="Proxima Nova"/>
              <a:cs typeface="Proxima Nova"/>
              <a:sym typeface="Proxima Nova"/>
            </a:endParaRPr>
          </a:p>
        </p:txBody>
      </p:sp>
      <p:sp>
        <p:nvSpPr>
          <p:cNvPr id="234" name="Shape 234"/>
          <p:cNvSpPr txBox="1"/>
          <p:nvPr/>
        </p:nvSpPr>
        <p:spPr>
          <a:xfrm>
            <a:off x="17347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GemFire</a:t>
            </a:r>
            <a:endParaRPr sz="1000">
              <a:solidFill>
                <a:schemeClr val="dk1"/>
              </a:solidFill>
              <a:latin typeface="Proxima Nova"/>
              <a:ea typeface="Proxima Nova"/>
              <a:cs typeface="Proxima Nova"/>
              <a:sym typeface="Proxima Nova"/>
            </a:endParaRPr>
          </a:p>
        </p:txBody>
      </p:sp>
      <p:sp>
        <p:nvSpPr>
          <p:cNvPr id="235" name="Shape 235"/>
          <p:cNvSpPr txBox="1"/>
          <p:nvPr/>
        </p:nvSpPr>
        <p:spPr>
          <a:xfrm>
            <a:off x="318303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Pivotal Push Notifications</a:t>
            </a:r>
            <a:endParaRPr sz="1000">
              <a:solidFill>
                <a:schemeClr val="dk1"/>
              </a:solidFill>
              <a:latin typeface="Proxima Nova"/>
              <a:ea typeface="Proxima Nova"/>
              <a:cs typeface="Proxima Nova"/>
              <a:sym typeface="Proxima Nova"/>
            </a:endParaRPr>
          </a:p>
        </p:txBody>
      </p:sp>
      <p:sp>
        <p:nvSpPr>
          <p:cNvPr id="236" name="Shape 236"/>
          <p:cNvSpPr txBox="1"/>
          <p:nvPr/>
        </p:nvSpPr>
        <p:spPr>
          <a:xfrm>
            <a:off x="463136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Redis</a:t>
            </a:r>
            <a:endParaRPr sz="1000">
              <a:solidFill>
                <a:schemeClr val="dk1"/>
              </a:solidFill>
              <a:latin typeface="Proxima Nova"/>
              <a:ea typeface="Proxima Nova"/>
              <a:cs typeface="Proxima Nova"/>
              <a:sym typeface="Proxima Nova"/>
            </a:endParaRPr>
          </a:p>
        </p:txBody>
      </p:sp>
      <p:sp>
        <p:nvSpPr>
          <p:cNvPr id="237" name="Shape 237"/>
          <p:cNvSpPr txBox="1"/>
          <p:nvPr/>
        </p:nvSpPr>
        <p:spPr>
          <a:xfrm>
            <a:off x="6079687"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Riak</a:t>
            </a:r>
            <a:endParaRPr sz="1000">
              <a:solidFill>
                <a:schemeClr val="dk1"/>
              </a:solidFill>
              <a:latin typeface="Proxima Nova"/>
              <a:ea typeface="Proxima Nova"/>
              <a:cs typeface="Proxima Nova"/>
              <a:sym typeface="Proxima Nova"/>
            </a:endParaRPr>
          </a:p>
        </p:txBody>
      </p:sp>
      <p:sp>
        <p:nvSpPr>
          <p:cNvPr id="238" name="Shape 238"/>
          <p:cNvSpPr txBox="1"/>
          <p:nvPr/>
        </p:nvSpPr>
        <p:spPr>
          <a:xfrm>
            <a:off x="7528012" y="3450730"/>
            <a:ext cx="13296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Session State Caching</a:t>
            </a:r>
            <a:endParaRPr sz="1000">
              <a:solidFill>
                <a:schemeClr val="dk1"/>
              </a:solidFill>
              <a:latin typeface="Proxima Nova"/>
              <a:ea typeface="Proxima Nova"/>
              <a:cs typeface="Proxima Nova"/>
              <a:sym typeface="Proxima Nova"/>
            </a:endParaRPr>
          </a:p>
        </p:txBody>
      </p:sp>
      <p:sp>
        <p:nvSpPr>
          <p:cNvPr id="239" name="Shape 23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 Connectors, Integrations</a:t>
            </a:r>
            <a:endParaRPr/>
          </a:p>
        </p:txBody>
      </p:sp>
      <p:pic>
        <p:nvPicPr>
          <p:cNvPr id="240" name="Shape 240"/>
          <p:cNvPicPr preferRelativeResize="0"/>
          <p:nvPr/>
        </p:nvPicPr>
        <p:blipFill>
          <a:blip r:embed="rId3">
            <a:alphaModFix/>
          </a:blip>
          <a:stretch>
            <a:fillRect/>
          </a:stretch>
        </p:blipFill>
        <p:spPr>
          <a:xfrm>
            <a:off x="542675" y="1399237"/>
            <a:ext cx="817025" cy="817025"/>
          </a:xfrm>
          <a:prstGeom prst="rect">
            <a:avLst/>
          </a:prstGeom>
          <a:noFill/>
          <a:ln>
            <a:noFill/>
          </a:ln>
        </p:spPr>
      </p:pic>
      <p:pic>
        <p:nvPicPr>
          <p:cNvPr id="241" name="Shape 241"/>
          <p:cNvPicPr preferRelativeResize="0"/>
          <p:nvPr/>
        </p:nvPicPr>
        <p:blipFill>
          <a:blip r:embed="rId4">
            <a:alphaModFix/>
          </a:blip>
          <a:stretch>
            <a:fillRect/>
          </a:stretch>
        </p:blipFill>
        <p:spPr>
          <a:xfrm>
            <a:off x="1991012" y="1399250"/>
            <a:ext cx="817000" cy="817000"/>
          </a:xfrm>
          <a:prstGeom prst="rect">
            <a:avLst/>
          </a:prstGeom>
          <a:noFill/>
          <a:ln>
            <a:noFill/>
          </a:ln>
        </p:spPr>
      </p:pic>
      <p:pic>
        <p:nvPicPr>
          <p:cNvPr id="242" name="Shape 242"/>
          <p:cNvPicPr preferRelativeResize="0"/>
          <p:nvPr/>
        </p:nvPicPr>
        <p:blipFill>
          <a:blip r:embed="rId5">
            <a:alphaModFix/>
          </a:blip>
          <a:stretch>
            <a:fillRect/>
          </a:stretch>
        </p:blipFill>
        <p:spPr>
          <a:xfrm>
            <a:off x="3439338" y="1399250"/>
            <a:ext cx="817000" cy="817000"/>
          </a:xfrm>
          <a:prstGeom prst="rect">
            <a:avLst/>
          </a:prstGeom>
          <a:noFill/>
          <a:ln>
            <a:noFill/>
          </a:ln>
        </p:spPr>
      </p:pic>
      <p:pic>
        <p:nvPicPr>
          <p:cNvPr id="243" name="Shape 243"/>
          <p:cNvPicPr preferRelativeResize="0"/>
          <p:nvPr/>
        </p:nvPicPr>
        <p:blipFill>
          <a:blip r:embed="rId6">
            <a:alphaModFix/>
          </a:blip>
          <a:stretch>
            <a:fillRect/>
          </a:stretch>
        </p:blipFill>
        <p:spPr>
          <a:xfrm>
            <a:off x="4887665" y="1399250"/>
            <a:ext cx="817000" cy="817000"/>
          </a:xfrm>
          <a:prstGeom prst="rect">
            <a:avLst/>
          </a:prstGeom>
          <a:noFill/>
          <a:ln>
            <a:noFill/>
          </a:ln>
        </p:spPr>
      </p:pic>
      <p:pic>
        <p:nvPicPr>
          <p:cNvPr id="244" name="Shape 244"/>
          <p:cNvPicPr preferRelativeResize="0"/>
          <p:nvPr/>
        </p:nvPicPr>
        <p:blipFill>
          <a:blip r:embed="rId7">
            <a:alphaModFix/>
          </a:blip>
          <a:stretch>
            <a:fillRect/>
          </a:stretch>
        </p:blipFill>
        <p:spPr>
          <a:xfrm>
            <a:off x="6335987" y="1399250"/>
            <a:ext cx="817000" cy="817000"/>
          </a:xfrm>
          <a:prstGeom prst="rect">
            <a:avLst/>
          </a:prstGeom>
          <a:noFill/>
          <a:ln>
            <a:noFill/>
          </a:ln>
        </p:spPr>
      </p:pic>
      <p:pic>
        <p:nvPicPr>
          <p:cNvPr id="245" name="Shape 245"/>
          <p:cNvPicPr preferRelativeResize="0"/>
          <p:nvPr/>
        </p:nvPicPr>
        <p:blipFill>
          <a:blip r:embed="rId8">
            <a:alphaModFix/>
          </a:blip>
          <a:stretch>
            <a:fillRect/>
          </a:stretch>
        </p:blipFill>
        <p:spPr>
          <a:xfrm>
            <a:off x="7784313" y="1399250"/>
            <a:ext cx="817000" cy="817000"/>
          </a:xfrm>
          <a:prstGeom prst="rect">
            <a:avLst/>
          </a:prstGeom>
          <a:noFill/>
          <a:ln>
            <a:noFill/>
          </a:ln>
        </p:spPr>
      </p:pic>
      <p:pic>
        <p:nvPicPr>
          <p:cNvPr id="246" name="Shape 246"/>
          <p:cNvPicPr preferRelativeResize="0"/>
          <p:nvPr/>
        </p:nvPicPr>
        <p:blipFill>
          <a:blip r:embed="rId9">
            <a:alphaModFix/>
          </a:blip>
          <a:stretch>
            <a:fillRect/>
          </a:stretch>
        </p:blipFill>
        <p:spPr>
          <a:xfrm>
            <a:off x="542688" y="2664175"/>
            <a:ext cx="817000" cy="817000"/>
          </a:xfrm>
          <a:prstGeom prst="rect">
            <a:avLst/>
          </a:prstGeom>
          <a:noFill/>
          <a:ln>
            <a:noFill/>
          </a:ln>
        </p:spPr>
      </p:pic>
      <p:grpSp>
        <p:nvGrpSpPr>
          <p:cNvPr id="247" name="Shape 247"/>
          <p:cNvGrpSpPr/>
          <p:nvPr/>
        </p:nvGrpSpPr>
        <p:grpSpPr>
          <a:xfrm>
            <a:off x="2032322" y="2664144"/>
            <a:ext cx="734385" cy="817007"/>
            <a:chOff x="6269132" y="369614"/>
            <a:chExt cx="799201" cy="932550"/>
          </a:xfrm>
        </p:grpSpPr>
        <p:sp>
          <p:nvSpPr>
            <p:cNvPr id="248" name="Shape 248"/>
            <p:cNvSpPr/>
            <p:nvPr/>
          </p:nvSpPr>
          <p:spPr>
            <a:xfrm>
              <a:off x="6269132" y="688070"/>
              <a:ext cx="209110" cy="296632"/>
            </a:xfrm>
            <a:custGeom>
              <a:avLst/>
              <a:gdLst/>
              <a:ahLst/>
              <a:cxnLst/>
              <a:rect l="0" t="0" r="0" b="0"/>
              <a:pathLst>
                <a:path w="6525" h="9256" extrusionOk="0">
                  <a:moveTo>
                    <a:pt x="1105" y="0"/>
                  </a:moveTo>
                  <a:cubicBezTo>
                    <a:pt x="1032" y="0"/>
                    <a:pt x="962" y="33"/>
                    <a:pt x="921" y="95"/>
                  </a:cubicBezTo>
                  <a:lnTo>
                    <a:pt x="59" y="1596"/>
                  </a:lnTo>
                  <a:cubicBezTo>
                    <a:pt x="0" y="1700"/>
                    <a:pt x="45" y="1819"/>
                    <a:pt x="134" y="1878"/>
                  </a:cubicBezTo>
                  <a:lnTo>
                    <a:pt x="4161" y="4197"/>
                  </a:lnTo>
                  <a:cubicBezTo>
                    <a:pt x="4117" y="4494"/>
                    <a:pt x="4102" y="4776"/>
                    <a:pt x="4102" y="5059"/>
                  </a:cubicBezTo>
                  <a:cubicBezTo>
                    <a:pt x="4102" y="5356"/>
                    <a:pt x="4117" y="5638"/>
                    <a:pt x="4161" y="5935"/>
                  </a:cubicBezTo>
                  <a:lnTo>
                    <a:pt x="1650" y="7377"/>
                  </a:lnTo>
                  <a:cubicBezTo>
                    <a:pt x="1560" y="7436"/>
                    <a:pt x="1531" y="7555"/>
                    <a:pt x="1575" y="7659"/>
                  </a:cubicBezTo>
                  <a:lnTo>
                    <a:pt x="2452" y="9160"/>
                  </a:lnTo>
                  <a:cubicBezTo>
                    <a:pt x="2483" y="9222"/>
                    <a:pt x="2556" y="9255"/>
                    <a:pt x="2628" y="9255"/>
                  </a:cubicBezTo>
                  <a:cubicBezTo>
                    <a:pt x="2660" y="9255"/>
                    <a:pt x="2692" y="9248"/>
                    <a:pt x="2720" y="9235"/>
                  </a:cubicBezTo>
                  <a:lnTo>
                    <a:pt x="6524" y="7035"/>
                  </a:lnTo>
                  <a:cubicBezTo>
                    <a:pt x="6316" y="6411"/>
                    <a:pt x="6197" y="5757"/>
                    <a:pt x="6197" y="5059"/>
                  </a:cubicBezTo>
                  <a:cubicBezTo>
                    <a:pt x="6197" y="4375"/>
                    <a:pt x="6316" y="3706"/>
                    <a:pt x="6524" y="3097"/>
                  </a:cubicBezTo>
                  <a:lnTo>
                    <a:pt x="1204" y="21"/>
                  </a:lnTo>
                  <a:cubicBezTo>
                    <a:pt x="1172" y="7"/>
                    <a:pt x="1138" y="0"/>
                    <a:pt x="1105"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6318165" y="972556"/>
              <a:ext cx="303906" cy="185779"/>
            </a:xfrm>
            <a:custGeom>
              <a:avLst/>
              <a:gdLst/>
              <a:ahLst/>
              <a:cxnLst/>
              <a:rect l="0" t="0" r="0" b="0"/>
              <a:pathLst>
                <a:path w="9483" h="5797" extrusionOk="0">
                  <a:moveTo>
                    <a:pt x="6079" y="1"/>
                  </a:moveTo>
                  <a:lnTo>
                    <a:pt x="120" y="3434"/>
                  </a:lnTo>
                  <a:cubicBezTo>
                    <a:pt x="30" y="3493"/>
                    <a:pt x="1" y="3627"/>
                    <a:pt x="45" y="3716"/>
                  </a:cubicBezTo>
                  <a:lnTo>
                    <a:pt x="922" y="5217"/>
                  </a:lnTo>
                  <a:cubicBezTo>
                    <a:pt x="951" y="5285"/>
                    <a:pt x="1019" y="5322"/>
                    <a:pt x="1088" y="5322"/>
                  </a:cubicBezTo>
                  <a:cubicBezTo>
                    <a:pt x="1123" y="5322"/>
                    <a:pt x="1159" y="5312"/>
                    <a:pt x="1190" y="5291"/>
                  </a:cubicBezTo>
                  <a:lnTo>
                    <a:pt x="5841" y="2616"/>
                  </a:lnTo>
                  <a:cubicBezTo>
                    <a:pt x="6302" y="2958"/>
                    <a:pt x="6807" y="3241"/>
                    <a:pt x="7342" y="3478"/>
                  </a:cubicBezTo>
                  <a:lnTo>
                    <a:pt x="7342" y="5604"/>
                  </a:lnTo>
                  <a:cubicBezTo>
                    <a:pt x="7342" y="5708"/>
                    <a:pt x="7431" y="5797"/>
                    <a:pt x="7535" y="5797"/>
                  </a:cubicBezTo>
                  <a:lnTo>
                    <a:pt x="9274" y="5797"/>
                  </a:lnTo>
                  <a:cubicBezTo>
                    <a:pt x="9393" y="5797"/>
                    <a:pt x="9482" y="5708"/>
                    <a:pt x="9482" y="5604"/>
                  </a:cubicBezTo>
                  <a:lnTo>
                    <a:pt x="9482" y="1963"/>
                  </a:lnTo>
                  <a:lnTo>
                    <a:pt x="9467" y="1963"/>
                  </a:lnTo>
                  <a:cubicBezTo>
                    <a:pt x="8115" y="1725"/>
                    <a:pt x="6926" y="1011"/>
                    <a:pt x="6079"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6690621" y="972556"/>
              <a:ext cx="215776" cy="329609"/>
            </a:xfrm>
            <a:custGeom>
              <a:avLst/>
              <a:gdLst/>
              <a:ahLst/>
              <a:cxnLst/>
              <a:rect l="0" t="0" r="0" b="0"/>
              <a:pathLst>
                <a:path w="6733" h="10285" extrusionOk="0">
                  <a:moveTo>
                    <a:pt x="3403" y="1"/>
                  </a:moveTo>
                  <a:cubicBezTo>
                    <a:pt x="2541" y="1011"/>
                    <a:pt x="1353" y="1725"/>
                    <a:pt x="0" y="1963"/>
                  </a:cubicBezTo>
                  <a:lnTo>
                    <a:pt x="0" y="10077"/>
                  </a:lnTo>
                  <a:cubicBezTo>
                    <a:pt x="0" y="10196"/>
                    <a:pt x="89" y="10285"/>
                    <a:pt x="193" y="10285"/>
                  </a:cubicBezTo>
                  <a:lnTo>
                    <a:pt x="1932" y="10285"/>
                  </a:lnTo>
                  <a:cubicBezTo>
                    <a:pt x="2036" y="10285"/>
                    <a:pt x="2125" y="10196"/>
                    <a:pt x="2125" y="10077"/>
                  </a:cubicBezTo>
                  <a:lnTo>
                    <a:pt x="2125" y="3478"/>
                  </a:lnTo>
                  <a:cubicBezTo>
                    <a:pt x="2660" y="3241"/>
                    <a:pt x="3166" y="2958"/>
                    <a:pt x="3626" y="2616"/>
                  </a:cubicBezTo>
                  <a:lnTo>
                    <a:pt x="5543" y="3716"/>
                  </a:lnTo>
                  <a:cubicBezTo>
                    <a:pt x="5571" y="3735"/>
                    <a:pt x="5604" y="3743"/>
                    <a:pt x="5636" y="3743"/>
                  </a:cubicBezTo>
                  <a:cubicBezTo>
                    <a:pt x="5708" y="3743"/>
                    <a:pt x="5780" y="3703"/>
                    <a:pt x="5811" y="3642"/>
                  </a:cubicBezTo>
                  <a:lnTo>
                    <a:pt x="6688" y="2141"/>
                  </a:lnTo>
                  <a:cubicBezTo>
                    <a:pt x="6732" y="2037"/>
                    <a:pt x="6703" y="1918"/>
                    <a:pt x="6613" y="1859"/>
                  </a:cubicBezTo>
                  <a:lnTo>
                    <a:pt x="3403" y="1"/>
                  </a:ln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6833970" y="673296"/>
              <a:ext cx="234363" cy="349478"/>
            </a:xfrm>
            <a:custGeom>
              <a:avLst/>
              <a:gdLst/>
              <a:ahLst/>
              <a:cxnLst/>
              <a:rect l="0" t="0" r="0" b="0"/>
              <a:pathLst>
                <a:path w="7313" h="10905" extrusionOk="0">
                  <a:moveTo>
                    <a:pt x="6212" y="1"/>
                  </a:moveTo>
                  <a:cubicBezTo>
                    <a:pt x="6181" y="1"/>
                    <a:pt x="6151" y="7"/>
                    <a:pt x="6123" y="21"/>
                  </a:cubicBezTo>
                  <a:lnTo>
                    <a:pt x="0" y="3558"/>
                  </a:lnTo>
                  <a:cubicBezTo>
                    <a:pt x="223" y="4167"/>
                    <a:pt x="342" y="4836"/>
                    <a:pt x="342" y="5520"/>
                  </a:cubicBezTo>
                  <a:cubicBezTo>
                    <a:pt x="342" y="6218"/>
                    <a:pt x="223" y="6872"/>
                    <a:pt x="0" y="7496"/>
                  </a:cubicBezTo>
                  <a:lnTo>
                    <a:pt x="5871" y="10884"/>
                  </a:lnTo>
                  <a:cubicBezTo>
                    <a:pt x="5898" y="10898"/>
                    <a:pt x="5929" y="10905"/>
                    <a:pt x="5959" y="10905"/>
                  </a:cubicBezTo>
                  <a:cubicBezTo>
                    <a:pt x="6028" y="10905"/>
                    <a:pt x="6097" y="10872"/>
                    <a:pt x="6138" y="10810"/>
                  </a:cubicBezTo>
                  <a:lnTo>
                    <a:pt x="7000" y="9309"/>
                  </a:lnTo>
                  <a:cubicBezTo>
                    <a:pt x="7059" y="9205"/>
                    <a:pt x="7030" y="9086"/>
                    <a:pt x="6941" y="9027"/>
                  </a:cubicBezTo>
                  <a:lnTo>
                    <a:pt x="2378" y="6396"/>
                  </a:lnTo>
                  <a:cubicBezTo>
                    <a:pt x="2408" y="6099"/>
                    <a:pt x="2423" y="5817"/>
                    <a:pt x="2423" y="5520"/>
                  </a:cubicBezTo>
                  <a:cubicBezTo>
                    <a:pt x="2423" y="5237"/>
                    <a:pt x="2408" y="4955"/>
                    <a:pt x="2378" y="4658"/>
                  </a:cubicBezTo>
                  <a:lnTo>
                    <a:pt x="7193" y="1879"/>
                  </a:lnTo>
                  <a:cubicBezTo>
                    <a:pt x="7282" y="1819"/>
                    <a:pt x="7312" y="1700"/>
                    <a:pt x="7267" y="1596"/>
                  </a:cubicBezTo>
                  <a:lnTo>
                    <a:pt x="6391" y="95"/>
                  </a:lnTo>
                  <a:cubicBezTo>
                    <a:pt x="6350" y="34"/>
                    <a:pt x="6280" y="1"/>
                    <a:pt x="6212"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6690621" y="369614"/>
              <a:ext cx="244330" cy="358195"/>
            </a:xfrm>
            <a:custGeom>
              <a:avLst/>
              <a:gdLst/>
              <a:ahLst/>
              <a:cxnLst/>
              <a:rect l="0" t="0" r="0" b="0"/>
              <a:pathLst>
                <a:path w="7624" h="11177" extrusionOk="0">
                  <a:moveTo>
                    <a:pt x="193" y="1"/>
                  </a:moveTo>
                  <a:cubicBezTo>
                    <a:pt x="89" y="1"/>
                    <a:pt x="0" y="90"/>
                    <a:pt x="0" y="194"/>
                  </a:cubicBezTo>
                  <a:lnTo>
                    <a:pt x="0" y="9215"/>
                  </a:lnTo>
                  <a:cubicBezTo>
                    <a:pt x="1353" y="9452"/>
                    <a:pt x="2541" y="10166"/>
                    <a:pt x="3403" y="11176"/>
                  </a:cubicBezTo>
                  <a:lnTo>
                    <a:pt x="7490" y="8828"/>
                  </a:lnTo>
                  <a:cubicBezTo>
                    <a:pt x="7579" y="8769"/>
                    <a:pt x="7624" y="8635"/>
                    <a:pt x="7564" y="8546"/>
                  </a:cubicBezTo>
                  <a:lnTo>
                    <a:pt x="6703" y="7045"/>
                  </a:lnTo>
                  <a:cubicBezTo>
                    <a:pt x="6663" y="6977"/>
                    <a:pt x="6599" y="6940"/>
                    <a:pt x="6530" y="6940"/>
                  </a:cubicBezTo>
                  <a:cubicBezTo>
                    <a:pt x="6493" y="6940"/>
                    <a:pt x="6456" y="6950"/>
                    <a:pt x="6420" y="6971"/>
                  </a:cubicBezTo>
                  <a:lnTo>
                    <a:pt x="3626" y="8576"/>
                  </a:lnTo>
                  <a:cubicBezTo>
                    <a:pt x="3166" y="8234"/>
                    <a:pt x="2660" y="7951"/>
                    <a:pt x="2125" y="7714"/>
                  </a:cubicBezTo>
                  <a:lnTo>
                    <a:pt x="2125" y="194"/>
                  </a:lnTo>
                  <a:cubicBezTo>
                    <a:pt x="2125" y="90"/>
                    <a:pt x="2036" y="1"/>
                    <a:pt x="1932" y="1"/>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6269132" y="527736"/>
              <a:ext cx="352939" cy="200073"/>
            </a:xfrm>
            <a:custGeom>
              <a:avLst/>
              <a:gdLst/>
              <a:ahLst/>
              <a:cxnLst/>
              <a:rect l="0" t="0" r="0" b="0"/>
              <a:pathLst>
                <a:path w="11013" h="6243" extrusionOk="0">
                  <a:moveTo>
                    <a:pt x="9065" y="1"/>
                  </a:moveTo>
                  <a:cubicBezTo>
                    <a:pt x="8961" y="1"/>
                    <a:pt x="8872" y="90"/>
                    <a:pt x="8872" y="209"/>
                  </a:cubicBezTo>
                  <a:lnTo>
                    <a:pt x="8872" y="2780"/>
                  </a:lnTo>
                  <a:cubicBezTo>
                    <a:pt x="8337" y="3017"/>
                    <a:pt x="7832" y="3300"/>
                    <a:pt x="7371" y="3642"/>
                  </a:cubicBezTo>
                  <a:lnTo>
                    <a:pt x="1204" y="90"/>
                  </a:lnTo>
                  <a:cubicBezTo>
                    <a:pt x="1168" y="69"/>
                    <a:pt x="1131" y="60"/>
                    <a:pt x="1094" y="60"/>
                  </a:cubicBezTo>
                  <a:cubicBezTo>
                    <a:pt x="1025" y="60"/>
                    <a:pt x="960" y="96"/>
                    <a:pt x="921" y="164"/>
                  </a:cubicBezTo>
                  <a:lnTo>
                    <a:pt x="59" y="1665"/>
                  </a:lnTo>
                  <a:cubicBezTo>
                    <a:pt x="0" y="1754"/>
                    <a:pt x="45" y="1888"/>
                    <a:pt x="134" y="1933"/>
                  </a:cubicBezTo>
                  <a:lnTo>
                    <a:pt x="4919" y="4697"/>
                  </a:lnTo>
                  <a:lnTo>
                    <a:pt x="7594" y="6242"/>
                  </a:lnTo>
                  <a:cubicBezTo>
                    <a:pt x="8456" y="5232"/>
                    <a:pt x="9645" y="4518"/>
                    <a:pt x="11012" y="4281"/>
                  </a:cubicBezTo>
                  <a:lnTo>
                    <a:pt x="11012" y="209"/>
                  </a:lnTo>
                  <a:cubicBezTo>
                    <a:pt x="11012" y="90"/>
                    <a:pt x="10923" y="1"/>
                    <a:pt x="10804"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54" name="Shape 254"/>
          <p:cNvPicPr preferRelativeResize="0"/>
          <p:nvPr/>
        </p:nvPicPr>
        <p:blipFill>
          <a:blip r:embed="rId10">
            <a:alphaModFix/>
          </a:blip>
          <a:stretch>
            <a:fillRect/>
          </a:stretch>
        </p:blipFill>
        <p:spPr>
          <a:xfrm>
            <a:off x="3439338" y="2664175"/>
            <a:ext cx="817000" cy="817000"/>
          </a:xfrm>
          <a:prstGeom prst="rect">
            <a:avLst/>
          </a:prstGeom>
          <a:noFill/>
          <a:ln>
            <a:noFill/>
          </a:ln>
        </p:spPr>
      </p:pic>
      <p:pic>
        <p:nvPicPr>
          <p:cNvPr id="255" name="Shape 255"/>
          <p:cNvPicPr preferRelativeResize="0"/>
          <p:nvPr/>
        </p:nvPicPr>
        <p:blipFill>
          <a:blip r:embed="rId11">
            <a:alphaModFix/>
          </a:blip>
          <a:stretch>
            <a:fillRect/>
          </a:stretch>
        </p:blipFill>
        <p:spPr>
          <a:xfrm>
            <a:off x="4887663" y="2664175"/>
            <a:ext cx="817000" cy="817000"/>
          </a:xfrm>
          <a:prstGeom prst="rect">
            <a:avLst/>
          </a:prstGeom>
          <a:noFill/>
          <a:ln>
            <a:noFill/>
          </a:ln>
        </p:spPr>
      </p:pic>
      <p:pic>
        <p:nvPicPr>
          <p:cNvPr id="256" name="Shape 256"/>
          <p:cNvPicPr preferRelativeResize="0"/>
          <p:nvPr/>
        </p:nvPicPr>
        <p:blipFill>
          <a:blip r:embed="rId12">
            <a:alphaModFix/>
          </a:blip>
          <a:stretch>
            <a:fillRect/>
          </a:stretch>
        </p:blipFill>
        <p:spPr>
          <a:xfrm>
            <a:off x="6335988" y="2664175"/>
            <a:ext cx="817000" cy="817000"/>
          </a:xfrm>
          <a:prstGeom prst="rect">
            <a:avLst/>
          </a:prstGeom>
          <a:noFill/>
          <a:ln>
            <a:noFill/>
          </a:ln>
        </p:spPr>
      </p:pic>
      <p:pic>
        <p:nvPicPr>
          <p:cNvPr id="257" name="Shape 257"/>
          <p:cNvPicPr preferRelativeResize="0"/>
          <p:nvPr/>
        </p:nvPicPr>
        <p:blipFill>
          <a:blip r:embed="rId13">
            <a:alphaModFix/>
          </a:blip>
          <a:stretch>
            <a:fillRect/>
          </a:stretch>
        </p:blipFill>
        <p:spPr>
          <a:xfrm>
            <a:off x="7784313" y="2664150"/>
            <a:ext cx="817000" cy="817000"/>
          </a:xfrm>
          <a:prstGeom prst="rect">
            <a:avLst/>
          </a:prstGeom>
          <a:noFill/>
          <a:ln>
            <a:noFill/>
          </a:ln>
        </p:spPr>
      </p:pic>
    </p:spTree>
    <p:extLst>
      <p:ext uri="{BB962C8B-B14F-4D97-AF65-F5344CB8AC3E}">
        <p14:creationId xmlns:p14="http://schemas.microsoft.com/office/powerpoint/2010/main" val="2162881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a:t>
            </a:r>
            <a:endParaRPr/>
          </a:p>
        </p:txBody>
      </p:sp>
      <p:sp>
        <p:nvSpPr>
          <p:cNvPr id="263" name="Shape 263"/>
          <p:cNvSpPr/>
          <p:nvPr/>
        </p:nvSpPr>
        <p:spPr>
          <a:xfrm>
            <a:off x="2372326" y="804138"/>
            <a:ext cx="4303390" cy="4117409"/>
          </a:xfrm>
          <a:prstGeom prst="ellipse">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Shape 264"/>
          <p:cNvSpPr/>
          <p:nvPr/>
        </p:nvSpPr>
        <p:spPr>
          <a:xfrm>
            <a:off x="2960415" y="1929336"/>
            <a:ext cx="3126900" cy="2992500"/>
          </a:xfrm>
          <a:prstGeom prst="ellipse">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a:off x="3537478" y="3033222"/>
            <a:ext cx="1973138" cy="18886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6" name="Shape 266"/>
          <p:cNvPicPr preferRelativeResize="0"/>
          <p:nvPr/>
        </p:nvPicPr>
        <p:blipFill>
          <a:blip r:embed="rId3">
            <a:alphaModFix/>
          </a:blip>
          <a:stretch>
            <a:fillRect/>
          </a:stretch>
        </p:blipFill>
        <p:spPr>
          <a:xfrm>
            <a:off x="4039300" y="3262939"/>
            <a:ext cx="969250" cy="325260"/>
          </a:xfrm>
          <a:prstGeom prst="rect">
            <a:avLst/>
          </a:prstGeom>
          <a:noFill/>
          <a:ln>
            <a:noFill/>
          </a:ln>
        </p:spPr>
      </p:pic>
      <p:pic>
        <p:nvPicPr>
          <p:cNvPr id="267" name="Shape 267"/>
          <p:cNvPicPr preferRelativeResize="0"/>
          <p:nvPr/>
        </p:nvPicPr>
        <p:blipFill>
          <a:blip r:embed="rId4">
            <a:alphaModFix/>
          </a:blip>
          <a:stretch>
            <a:fillRect/>
          </a:stretch>
        </p:blipFill>
        <p:spPr>
          <a:xfrm>
            <a:off x="4039261" y="1996650"/>
            <a:ext cx="969250" cy="969250"/>
          </a:xfrm>
          <a:prstGeom prst="rect">
            <a:avLst/>
          </a:prstGeom>
          <a:noFill/>
          <a:ln>
            <a:noFill/>
          </a:ln>
        </p:spPr>
      </p:pic>
      <p:pic>
        <p:nvPicPr>
          <p:cNvPr id="268" name="Shape 268"/>
          <p:cNvPicPr preferRelativeResize="0"/>
          <p:nvPr/>
        </p:nvPicPr>
        <p:blipFill>
          <a:blip r:embed="rId5">
            <a:alphaModFix/>
          </a:blip>
          <a:stretch>
            <a:fillRect/>
          </a:stretch>
        </p:blipFill>
        <p:spPr>
          <a:xfrm>
            <a:off x="3978987" y="839450"/>
            <a:ext cx="1089875" cy="1089875"/>
          </a:xfrm>
          <a:prstGeom prst="rect">
            <a:avLst/>
          </a:prstGeom>
          <a:noFill/>
          <a:ln>
            <a:noFill/>
          </a:ln>
        </p:spPr>
      </p:pic>
      <p:pic>
        <p:nvPicPr>
          <p:cNvPr id="269" name="Shape 269"/>
          <p:cNvPicPr preferRelativeResize="0"/>
          <p:nvPr/>
        </p:nvPicPr>
        <p:blipFill>
          <a:blip r:embed="rId6">
            <a:alphaModFix/>
          </a:blip>
          <a:stretch>
            <a:fillRect/>
          </a:stretch>
        </p:blipFill>
        <p:spPr>
          <a:xfrm>
            <a:off x="3676450" y="3817925"/>
            <a:ext cx="652550" cy="651601"/>
          </a:xfrm>
          <a:prstGeom prst="rect">
            <a:avLst/>
          </a:prstGeom>
          <a:noFill/>
          <a:ln>
            <a:noFill/>
          </a:ln>
        </p:spPr>
      </p:pic>
      <p:pic>
        <p:nvPicPr>
          <p:cNvPr id="270" name="Shape 270"/>
          <p:cNvPicPr preferRelativeResize="0"/>
          <p:nvPr/>
        </p:nvPicPr>
        <p:blipFill>
          <a:blip r:embed="rId7">
            <a:alphaModFix/>
          </a:blip>
          <a:stretch>
            <a:fillRect/>
          </a:stretch>
        </p:blipFill>
        <p:spPr>
          <a:xfrm>
            <a:off x="4715125" y="3817917"/>
            <a:ext cx="652550" cy="651582"/>
          </a:xfrm>
          <a:prstGeom prst="rect">
            <a:avLst/>
          </a:prstGeom>
          <a:noFill/>
          <a:ln>
            <a:noFill/>
          </a:ln>
        </p:spPr>
      </p:pic>
    </p:spTree>
    <p:extLst>
      <p:ext uri="{BB962C8B-B14F-4D97-AF65-F5344CB8AC3E}">
        <p14:creationId xmlns:p14="http://schemas.microsoft.com/office/powerpoint/2010/main" val="3392138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p:nvPr/>
        </p:nvSpPr>
        <p:spPr>
          <a:xfrm>
            <a:off x="956929" y="871870"/>
            <a:ext cx="6974957" cy="30515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dirty="0">
                <a:solidFill>
                  <a:schemeClr val="accent2"/>
                </a:solidFill>
                <a:latin typeface="Proxima Nova Rg" panose="02000506030000020004" pitchFamily="2" charset="0"/>
                <a:ea typeface="Proxima Nova"/>
                <a:cs typeface="Proxima Nova"/>
                <a:sym typeface="Proxima Nova"/>
              </a:rPr>
              <a:t>What are microservices?</a:t>
            </a:r>
          </a:p>
          <a:p>
            <a:pPr marL="0" marR="0" lvl="0" indent="0" algn="l" rtl="0">
              <a:spcBef>
                <a:spcPts val="0"/>
              </a:spcBef>
              <a:buNone/>
            </a:pPr>
            <a:endParaRPr sz="24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2400" dirty="0">
                <a:solidFill>
                  <a:schemeClr val="lt1"/>
                </a:solidFill>
                <a:latin typeface="Proxima Nova Rg" panose="02000506030000020004" pitchFamily="2" charset="0"/>
                <a:ea typeface="Proxima Nova"/>
                <a:cs typeface="Proxima Nova"/>
                <a:sym typeface="Proxima Nova"/>
              </a:rPr>
              <a:t>It refers to an architectural style that supports constant change in your environment. This is accomplished by creating applications out of independent, loosely-coupled, domain-oriented services.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a:t>
            </a:r>
            <a:endParaRPr/>
          </a:p>
        </p:txBody>
      </p:sp>
      <p:sp>
        <p:nvSpPr>
          <p:cNvPr id="276" name="Shape 276"/>
          <p:cNvSpPr txBox="1">
            <a:spLocks noGrp="1"/>
          </p:cNvSpPr>
          <p:nvPr>
            <p:ph type="body" idx="1"/>
          </p:nvPr>
        </p:nvSpPr>
        <p:spPr>
          <a:xfrm>
            <a:off x="192475" y="900400"/>
            <a:ext cx="4254600" cy="3769500"/>
          </a:xfrm>
          <a:prstGeom prst="rect">
            <a:avLst/>
          </a:prstGeom>
        </p:spPr>
        <p:txBody>
          <a:bodyPr spcFirstLastPara="1" wrap="square" lIns="91425" tIns="91425" rIns="91425" bIns="91425" anchor="t" anchorCtr="0">
            <a:noAutofit/>
          </a:bodyPr>
          <a:lstStyle/>
          <a:p>
            <a:pPr marL="457200" lvl="0" indent="-330200" rtl="0">
              <a:lnSpc>
                <a:spcPct val="100000"/>
              </a:lnSpc>
              <a:spcBef>
                <a:spcPts val="0"/>
              </a:spcBef>
              <a:spcAft>
                <a:spcPts val="0"/>
              </a:spcAft>
              <a:buClr>
                <a:schemeClr val="lt2"/>
              </a:buClr>
              <a:buSzPts val="1600"/>
              <a:buChar char="■"/>
            </a:pPr>
            <a:r>
              <a:rPr lang="en"/>
              <a:t>Open Source</a:t>
            </a:r>
            <a:endParaRPr/>
          </a:p>
          <a:p>
            <a:pPr marL="457200" lvl="0" indent="-330200" rtl="0">
              <a:lnSpc>
                <a:spcPct val="100000"/>
              </a:lnSpc>
              <a:spcBef>
                <a:spcPts val="2000"/>
              </a:spcBef>
              <a:spcAft>
                <a:spcPts val="0"/>
              </a:spcAft>
              <a:buClr>
                <a:schemeClr val="lt2"/>
              </a:buClr>
              <a:buSzPts val="1600"/>
              <a:buChar char="■"/>
            </a:pPr>
            <a:r>
              <a:rPr lang="en"/>
              <a:t>Modular</a:t>
            </a:r>
            <a:endParaRPr/>
          </a:p>
          <a:p>
            <a:pPr marL="457200" lvl="0" indent="-330200" rtl="0">
              <a:lnSpc>
                <a:spcPct val="100000"/>
              </a:lnSpc>
              <a:spcBef>
                <a:spcPts val="2000"/>
              </a:spcBef>
              <a:spcAft>
                <a:spcPts val="0"/>
              </a:spcAft>
              <a:buClr>
                <a:schemeClr val="lt2"/>
              </a:buClr>
              <a:buSzPts val="1600"/>
              <a:buChar char="■"/>
            </a:pPr>
            <a:r>
              <a:rPr lang="en"/>
              <a:t>Cloud Ready</a:t>
            </a:r>
            <a:endParaRPr/>
          </a:p>
          <a:p>
            <a:pPr marL="457200" lvl="0" indent="-330200" rtl="0">
              <a:lnSpc>
                <a:spcPct val="100000"/>
              </a:lnSpc>
              <a:spcBef>
                <a:spcPts val="2000"/>
              </a:spcBef>
              <a:spcAft>
                <a:spcPts val="2000"/>
              </a:spcAft>
              <a:buClr>
                <a:schemeClr val="lt2"/>
              </a:buClr>
              <a:buSzPts val="1600"/>
              <a:buChar char="■"/>
            </a:pPr>
            <a:r>
              <a:rPr lang="en"/>
              <a:t>Agile</a:t>
            </a:r>
            <a:endParaRPr/>
          </a:p>
        </p:txBody>
      </p:sp>
      <p:pic>
        <p:nvPicPr>
          <p:cNvPr id="277" name="Shape 277"/>
          <p:cNvPicPr preferRelativeResize="0"/>
          <p:nvPr/>
        </p:nvPicPr>
        <p:blipFill>
          <a:blip r:embed="rId3">
            <a:alphaModFix/>
          </a:blip>
          <a:stretch>
            <a:fillRect/>
          </a:stretch>
        </p:blipFill>
        <p:spPr>
          <a:xfrm>
            <a:off x="4570050" y="0"/>
            <a:ext cx="4573946" cy="2541100"/>
          </a:xfrm>
          <a:prstGeom prst="rect">
            <a:avLst/>
          </a:prstGeom>
          <a:noFill/>
          <a:ln>
            <a:noFill/>
          </a:ln>
        </p:spPr>
      </p:pic>
      <p:pic>
        <p:nvPicPr>
          <p:cNvPr id="278" name="Shape 278"/>
          <p:cNvPicPr preferRelativeResize="0"/>
          <p:nvPr/>
        </p:nvPicPr>
        <p:blipFill>
          <a:blip r:embed="rId4">
            <a:alphaModFix/>
          </a:blip>
          <a:stretch>
            <a:fillRect/>
          </a:stretch>
        </p:blipFill>
        <p:spPr>
          <a:xfrm>
            <a:off x="4570050" y="2541100"/>
            <a:ext cx="4626927" cy="3083826"/>
          </a:xfrm>
          <a:prstGeom prst="rect">
            <a:avLst/>
          </a:prstGeom>
          <a:noFill/>
          <a:ln>
            <a:noFill/>
          </a:ln>
        </p:spPr>
      </p:pic>
    </p:spTree>
    <p:extLst>
      <p:ext uri="{BB962C8B-B14F-4D97-AF65-F5344CB8AC3E}">
        <p14:creationId xmlns:p14="http://schemas.microsoft.com/office/powerpoint/2010/main" val="3811995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84" name="Shape 284"/>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FIVE</a:t>
            </a:r>
            <a:endParaRPr/>
          </a:p>
        </p:txBody>
      </p:sp>
    </p:spTree>
    <p:extLst>
      <p:ext uri="{BB962C8B-B14F-4D97-AF65-F5344CB8AC3E}">
        <p14:creationId xmlns:p14="http://schemas.microsoft.com/office/powerpoint/2010/main" val="3825489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Config</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SIX</a:t>
            </a:r>
            <a:endParaRPr/>
          </a:p>
        </p:txBody>
      </p:sp>
    </p:spTree>
    <p:extLst>
      <p:ext uri="{BB962C8B-B14F-4D97-AF65-F5344CB8AC3E}">
        <p14:creationId xmlns:p14="http://schemas.microsoft.com/office/powerpoint/2010/main" val="23342802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Config Context</a:t>
            </a:r>
            <a:endParaRPr/>
          </a:p>
        </p:txBody>
      </p:sp>
      <p:sp>
        <p:nvSpPr>
          <p:cNvPr id="177" name="Shape 177"/>
          <p:cNvSpPr txBox="1">
            <a:spLocks noGrp="1"/>
          </p:cNvSpPr>
          <p:nvPr>
            <p:ph type="body" idx="1"/>
          </p:nvPr>
        </p:nvSpPr>
        <p:spPr>
          <a:xfrm>
            <a:off x="192475" y="900400"/>
            <a:ext cx="56187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chemeClr val="lt2"/>
                </a:solidFill>
              </a:rPr>
              <a:t>Configuration for Spring can generally be described as values which wire up Spring Beans</a:t>
            </a:r>
            <a:endParaRPr sz="1800" b="1">
              <a:solidFill>
                <a:schemeClr val="lt2"/>
              </a:solidFill>
            </a:endParaRPr>
          </a:p>
          <a:p>
            <a:pPr marL="457200" lvl="0" indent="-317500" rtl="0">
              <a:spcBef>
                <a:spcPts val="1000"/>
              </a:spcBef>
              <a:spcAft>
                <a:spcPts val="0"/>
              </a:spcAft>
              <a:buSzPts val="1400"/>
              <a:buChar char="●"/>
            </a:pPr>
            <a:r>
              <a:rPr lang="en"/>
              <a:t>Externalizing Configurations</a:t>
            </a:r>
            <a:endParaRPr/>
          </a:p>
          <a:p>
            <a:pPr marL="914400" lvl="1" indent="-317500" rtl="0">
              <a:spcBef>
                <a:spcPts val="1000"/>
              </a:spcBef>
              <a:spcAft>
                <a:spcPts val="0"/>
              </a:spcAft>
              <a:buSzPts val="1400"/>
              <a:buChar char="○"/>
            </a:pPr>
            <a:r>
              <a:rPr lang="en"/>
              <a:t>Command Line</a:t>
            </a:r>
            <a:endParaRPr/>
          </a:p>
          <a:p>
            <a:pPr marL="914400" lvl="1" indent="-317500" rtl="0">
              <a:spcBef>
                <a:spcPts val="1000"/>
              </a:spcBef>
              <a:spcAft>
                <a:spcPts val="0"/>
              </a:spcAft>
              <a:buSzPts val="1400"/>
              <a:buChar char="○"/>
            </a:pPr>
            <a:r>
              <a:rPr lang="en"/>
              <a:t>Environment Variables</a:t>
            </a:r>
            <a:endParaRPr/>
          </a:p>
          <a:p>
            <a:pPr marL="914400" lvl="1" indent="-317500" rtl="0">
              <a:spcBef>
                <a:spcPts val="1000"/>
              </a:spcBef>
              <a:spcAft>
                <a:spcPts val="0"/>
              </a:spcAft>
              <a:buSzPts val="1400"/>
              <a:buChar char="○"/>
            </a:pPr>
            <a:r>
              <a:rPr lang="en"/>
              <a:t>Spring Config Server</a:t>
            </a:r>
            <a:endParaRPr/>
          </a:p>
          <a:p>
            <a:pPr marL="457200" lvl="0" indent="-317500" rtl="0">
              <a:spcBef>
                <a:spcPts val="1000"/>
              </a:spcBef>
              <a:spcAft>
                <a:spcPts val="0"/>
              </a:spcAft>
              <a:buSzPts val="1400"/>
              <a:buChar char="●"/>
            </a:pPr>
            <a:r>
              <a:rPr lang="en"/>
              <a:t>Challenges</a:t>
            </a:r>
            <a:endParaRPr/>
          </a:p>
          <a:p>
            <a:pPr marL="914400" lvl="1" indent="-317500" rtl="0">
              <a:spcBef>
                <a:spcPts val="1000"/>
              </a:spcBef>
              <a:spcAft>
                <a:spcPts val="0"/>
              </a:spcAft>
              <a:buSzPts val="1400"/>
              <a:buChar char="○"/>
            </a:pPr>
            <a:r>
              <a:rPr lang="en"/>
              <a:t>Changes Require Restarts</a:t>
            </a:r>
            <a:endParaRPr/>
          </a:p>
          <a:p>
            <a:pPr marL="914400" lvl="1" indent="-317500" rtl="0">
              <a:spcBef>
                <a:spcPts val="1000"/>
              </a:spcBef>
              <a:spcAft>
                <a:spcPts val="0"/>
              </a:spcAft>
              <a:buSzPts val="1400"/>
              <a:buChar char="○"/>
            </a:pPr>
            <a:r>
              <a:rPr lang="en"/>
              <a:t>No Auditing</a:t>
            </a:r>
            <a:endParaRPr/>
          </a:p>
          <a:p>
            <a:pPr marL="0" lvl="0" indent="0" rtl="0">
              <a:spcBef>
                <a:spcPts val="1000"/>
              </a:spcBef>
              <a:spcAft>
                <a:spcPts val="1000"/>
              </a:spcAft>
              <a:buNone/>
            </a:pPr>
            <a:endParaRPr/>
          </a:p>
        </p:txBody>
      </p:sp>
      <p:sp>
        <p:nvSpPr>
          <p:cNvPr id="178" name="Shape 178"/>
          <p:cNvSpPr txBox="1">
            <a:spLocks noGrp="1"/>
          </p:cNvSpPr>
          <p:nvPr>
            <p:ph type="body" idx="2"/>
          </p:nvPr>
        </p:nvSpPr>
        <p:spPr>
          <a:xfrm>
            <a:off x="6222125" y="900400"/>
            <a:ext cx="27294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400"/>
              <a:t>HTTP-based API </a:t>
            </a:r>
            <a:endParaRPr sz="1400"/>
          </a:p>
          <a:p>
            <a:pPr marL="0" lvl="0" indent="0" rtl="0">
              <a:spcBef>
                <a:spcPts val="2000"/>
              </a:spcBef>
              <a:spcAft>
                <a:spcPts val="0"/>
              </a:spcAft>
              <a:buClr>
                <a:schemeClr val="folHlink"/>
              </a:buClr>
              <a:buSzPts val="1100"/>
              <a:buFont typeface="Arial"/>
              <a:buNone/>
            </a:pPr>
            <a:r>
              <a:rPr lang="en" sz="1400"/>
              <a:t>Asymmetric &amp; Symmetric Encryption Options</a:t>
            </a:r>
            <a:endParaRPr sz="1400"/>
          </a:p>
          <a:p>
            <a:pPr marL="0" lvl="0" indent="0" rtl="0">
              <a:spcBef>
                <a:spcPts val="2000"/>
              </a:spcBef>
              <a:spcAft>
                <a:spcPts val="2000"/>
              </a:spcAft>
              <a:buClr>
                <a:schemeClr val="folHlink"/>
              </a:buClr>
              <a:buSzPts val="1100"/>
              <a:buFont typeface="Arial"/>
              <a:buNone/>
            </a:pPr>
            <a:r>
              <a:rPr lang="en" sz="1400"/>
              <a:t>Spring Boot Embeddable</a:t>
            </a:r>
            <a:endParaRPr sz="1400"/>
          </a:p>
        </p:txBody>
      </p:sp>
    </p:spTree>
    <p:extLst>
      <p:ext uri="{BB962C8B-B14F-4D97-AF65-F5344CB8AC3E}">
        <p14:creationId xmlns:p14="http://schemas.microsoft.com/office/powerpoint/2010/main" val="1734810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Configuration Workflow</a:t>
            </a:r>
            <a:endParaRPr/>
          </a:p>
        </p:txBody>
      </p:sp>
      <p:sp>
        <p:nvSpPr>
          <p:cNvPr id="184" name="Shape 184"/>
          <p:cNvSpPr/>
          <p:nvPr/>
        </p:nvSpPr>
        <p:spPr>
          <a:xfrm>
            <a:off x="568375" y="2327399"/>
            <a:ext cx="610500" cy="488700"/>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85" name="Shape 185"/>
          <p:cNvSpPr/>
          <p:nvPr/>
        </p:nvSpPr>
        <p:spPr>
          <a:xfrm>
            <a:off x="2086050" y="2266498"/>
            <a:ext cx="462000" cy="610500"/>
          </a:xfrm>
          <a:custGeom>
            <a:avLst/>
            <a:gdLst/>
            <a:ahLst/>
            <a:cxnLst/>
            <a:rect l="0" t="0" r="0" b="0"/>
            <a:pathLst>
              <a:path w="120000" h="120000" extrusionOk="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chemeClr val="l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86" name="Shape 186"/>
          <p:cNvSpPr/>
          <p:nvPr/>
        </p:nvSpPr>
        <p:spPr>
          <a:xfrm>
            <a:off x="1356313" y="2455651"/>
            <a:ext cx="462000" cy="2322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pic>
        <p:nvPicPr>
          <p:cNvPr id="187" name="Shape 187"/>
          <p:cNvPicPr preferRelativeResize="0"/>
          <p:nvPr/>
        </p:nvPicPr>
        <p:blipFill>
          <a:blip r:embed="rId3">
            <a:alphaModFix/>
          </a:blip>
          <a:stretch>
            <a:fillRect/>
          </a:stretch>
        </p:blipFill>
        <p:spPr>
          <a:xfrm>
            <a:off x="3533013" y="2054387"/>
            <a:ext cx="1034737" cy="1034737"/>
          </a:xfrm>
          <a:prstGeom prst="rect">
            <a:avLst/>
          </a:prstGeom>
          <a:noFill/>
          <a:ln>
            <a:noFill/>
          </a:ln>
        </p:spPr>
      </p:pic>
      <p:sp>
        <p:nvSpPr>
          <p:cNvPr id="188" name="Shape 188"/>
          <p:cNvSpPr/>
          <p:nvPr/>
        </p:nvSpPr>
        <p:spPr>
          <a:xfrm>
            <a:off x="2815775" y="2455651"/>
            <a:ext cx="462000" cy="2322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89" name="Shape 189"/>
          <p:cNvSpPr/>
          <p:nvPr/>
        </p:nvSpPr>
        <p:spPr>
          <a:xfrm>
            <a:off x="6282425" y="146685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0" name="Shape 190"/>
          <p:cNvSpPr/>
          <p:nvPr/>
        </p:nvSpPr>
        <p:spPr>
          <a:xfrm>
            <a:off x="7272775" y="146685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1" name="Shape 191"/>
          <p:cNvSpPr/>
          <p:nvPr/>
        </p:nvSpPr>
        <p:spPr>
          <a:xfrm>
            <a:off x="7272775" y="226650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2" name="Shape 192"/>
          <p:cNvSpPr/>
          <p:nvPr/>
        </p:nvSpPr>
        <p:spPr>
          <a:xfrm>
            <a:off x="6282425" y="306615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3" name="Shape 193"/>
          <p:cNvSpPr/>
          <p:nvPr/>
        </p:nvSpPr>
        <p:spPr>
          <a:xfrm>
            <a:off x="7272775" y="306615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4" name="Shape 194"/>
          <p:cNvSpPr/>
          <p:nvPr/>
        </p:nvSpPr>
        <p:spPr>
          <a:xfrm>
            <a:off x="6282425" y="2266500"/>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5" name="Shape 195"/>
          <p:cNvSpPr/>
          <p:nvPr/>
        </p:nvSpPr>
        <p:spPr>
          <a:xfrm>
            <a:off x="4787525" y="2199600"/>
            <a:ext cx="863400" cy="744300"/>
          </a:xfrm>
          <a:custGeom>
            <a:avLst/>
            <a:gdLst/>
            <a:ahLst/>
            <a:cxnLst/>
            <a:rect l="0" t="0" r="0" b="0"/>
            <a:pathLst>
              <a:path w="120000" h="120000" extrusionOk="0">
                <a:moveTo>
                  <a:pt x="10911" y="66666"/>
                </a:moveTo>
                <a:cubicBezTo>
                  <a:pt x="7894" y="66666"/>
                  <a:pt x="5455" y="63677"/>
                  <a:pt x="5455" y="60000"/>
                </a:cubicBezTo>
                <a:cubicBezTo>
                  <a:pt x="5455" y="56322"/>
                  <a:pt x="7894" y="53333"/>
                  <a:pt x="10911" y="53333"/>
                </a:cubicBezTo>
                <a:cubicBezTo>
                  <a:pt x="13916" y="53333"/>
                  <a:pt x="16361" y="56322"/>
                  <a:pt x="16361" y="60000"/>
                </a:cubicBezTo>
                <a:cubicBezTo>
                  <a:pt x="16361" y="63677"/>
                  <a:pt x="13916" y="66666"/>
                  <a:pt x="10911" y="66666"/>
                </a:cubicBezTo>
                <a:moveTo>
                  <a:pt x="119200" y="57644"/>
                </a:moveTo>
                <a:lnTo>
                  <a:pt x="102838" y="37644"/>
                </a:lnTo>
                <a:cubicBezTo>
                  <a:pt x="102344" y="37038"/>
                  <a:pt x="101661" y="36666"/>
                  <a:pt x="100911" y="36666"/>
                </a:cubicBezTo>
                <a:cubicBezTo>
                  <a:pt x="99400" y="36666"/>
                  <a:pt x="98183" y="38161"/>
                  <a:pt x="98183" y="40000"/>
                </a:cubicBezTo>
                <a:cubicBezTo>
                  <a:pt x="98183" y="40922"/>
                  <a:pt x="98488" y="41755"/>
                  <a:pt x="98983" y="42355"/>
                </a:cubicBezTo>
                <a:lnTo>
                  <a:pt x="110688" y="56666"/>
                </a:lnTo>
                <a:lnTo>
                  <a:pt x="44766" y="56666"/>
                </a:lnTo>
                <a:lnTo>
                  <a:pt x="81816" y="11377"/>
                </a:lnTo>
                <a:lnTo>
                  <a:pt x="81816" y="30000"/>
                </a:lnTo>
                <a:cubicBezTo>
                  <a:pt x="81816" y="31844"/>
                  <a:pt x="83038" y="33333"/>
                  <a:pt x="84544" y="33333"/>
                </a:cubicBezTo>
                <a:cubicBezTo>
                  <a:pt x="86050" y="33333"/>
                  <a:pt x="87272" y="31844"/>
                  <a:pt x="87272" y="30000"/>
                </a:cubicBezTo>
                <a:lnTo>
                  <a:pt x="87272" y="3333"/>
                </a:lnTo>
                <a:cubicBezTo>
                  <a:pt x="87272" y="1494"/>
                  <a:pt x="86050" y="0"/>
                  <a:pt x="84544" y="0"/>
                </a:cubicBezTo>
                <a:lnTo>
                  <a:pt x="62727" y="0"/>
                </a:lnTo>
                <a:cubicBezTo>
                  <a:pt x="61222" y="0"/>
                  <a:pt x="60000" y="1494"/>
                  <a:pt x="60000" y="3333"/>
                </a:cubicBezTo>
                <a:cubicBezTo>
                  <a:pt x="60000" y="5177"/>
                  <a:pt x="61222" y="6666"/>
                  <a:pt x="62727" y="6666"/>
                </a:cubicBezTo>
                <a:lnTo>
                  <a:pt x="77961" y="6666"/>
                </a:lnTo>
                <a:lnTo>
                  <a:pt x="37050" y="56666"/>
                </a:lnTo>
                <a:lnTo>
                  <a:pt x="21433" y="56666"/>
                </a:lnTo>
                <a:cubicBezTo>
                  <a:pt x="20216" y="50927"/>
                  <a:pt x="15983" y="46666"/>
                  <a:pt x="10911" y="46666"/>
                </a:cubicBezTo>
                <a:cubicBezTo>
                  <a:pt x="4883" y="46666"/>
                  <a:pt x="0" y="52638"/>
                  <a:pt x="0" y="60000"/>
                </a:cubicBezTo>
                <a:cubicBezTo>
                  <a:pt x="0" y="67361"/>
                  <a:pt x="4883" y="73333"/>
                  <a:pt x="10911" y="73333"/>
                </a:cubicBezTo>
                <a:cubicBezTo>
                  <a:pt x="15983" y="73333"/>
                  <a:pt x="20216" y="69077"/>
                  <a:pt x="21433" y="63333"/>
                </a:cubicBezTo>
                <a:lnTo>
                  <a:pt x="37050" y="63333"/>
                </a:lnTo>
                <a:lnTo>
                  <a:pt x="77961" y="113333"/>
                </a:lnTo>
                <a:lnTo>
                  <a:pt x="62727" y="113333"/>
                </a:lnTo>
                <a:cubicBezTo>
                  <a:pt x="61222" y="113333"/>
                  <a:pt x="60000" y="114827"/>
                  <a:pt x="60000" y="116666"/>
                </a:cubicBezTo>
                <a:cubicBezTo>
                  <a:pt x="60000" y="118511"/>
                  <a:pt x="61222" y="120000"/>
                  <a:pt x="62727" y="120000"/>
                </a:cubicBezTo>
                <a:lnTo>
                  <a:pt x="84544" y="120000"/>
                </a:lnTo>
                <a:cubicBezTo>
                  <a:pt x="86050" y="120000"/>
                  <a:pt x="87272" y="118511"/>
                  <a:pt x="87272" y="116666"/>
                </a:cubicBezTo>
                <a:lnTo>
                  <a:pt x="87272" y="90000"/>
                </a:lnTo>
                <a:cubicBezTo>
                  <a:pt x="87272" y="88161"/>
                  <a:pt x="86050" y="86666"/>
                  <a:pt x="84544" y="86666"/>
                </a:cubicBezTo>
                <a:cubicBezTo>
                  <a:pt x="83038" y="86666"/>
                  <a:pt x="81816" y="88161"/>
                  <a:pt x="81816" y="90000"/>
                </a:cubicBezTo>
                <a:lnTo>
                  <a:pt x="81816" y="108622"/>
                </a:lnTo>
                <a:lnTo>
                  <a:pt x="44766" y="63333"/>
                </a:lnTo>
                <a:lnTo>
                  <a:pt x="110688" y="63333"/>
                </a:lnTo>
                <a:lnTo>
                  <a:pt x="98983" y="77644"/>
                </a:lnTo>
                <a:cubicBezTo>
                  <a:pt x="98488" y="78250"/>
                  <a:pt x="98183" y="79083"/>
                  <a:pt x="98183" y="80000"/>
                </a:cubicBezTo>
                <a:cubicBezTo>
                  <a:pt x="98183" y="81844"/>
                  <a:pt x="99400" y="83333"/>
                  <a:pt x="100911" y="83333"/>
                </a:cubicBezTo>
                <a:cubicBezTo>
                  <a:pt x="101661" y="83333"/>
                  <a:pt x="102344" y="82961"/>
                  <a:pt x="102838" y="82355"/>
                </a:cubicBezTo>
                <a:lnTo>
                  <a:pt x="119200" y="62355"/>
                </a:lnTo>
                <a:cubicBezTo>
                  <a:pt x="119694" y="61755"/>
                  <a:pt x="120000" y="60922"/>
                  <a:pt x="120000" y="60000"/>
                </a:cubicBezTo>
                <a:cubicBezTo>
                  <a:pt x="120000" y="59083"/>
                  <a:pt x="119694" y="58250"/>
                  <a:pt x="119200" y="576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96" name="Shape 196"/>
          <p:cNvSpPr txBox="1"/>
          <p:nvPr/>
        </p:nvSpPr>
        <p:spPr>
          <a:xfrm>
            <a:off x="389125" y="4067075"/>
            <a:ext cx="1089900" cy="393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000"/>
              <a:t>Config Push</a:t>
            </a:r>
            <a:endParaRPr sz="1000"/>
          </a:p>
        </p:txBody>
      </p:sp>
      <p:sp>
        <p:nvSpPr>
          <p:cNvPr id="197" name="Shape 197"/>
          <p:cNvSpPr txBox="1"/>
          <p:nvPr/>
        </p:nvSpPr>
        <p:spPr>
          <a:xfrm>
            <a:off x="1772100" y="4067075"/>
            <a:ext cx="10899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Git Server</a:t>
            </a:r>
            <a:endParaRPr sz="1000"/>
          </a:p>
        </p:txBody>
      </p:sp>
      <p:sp>
        <p:nvSpPr>
          <p:cNvPr id="198" name="Shape 198"/>
          <p:cNvSpPr txBox="1"/>
          <p:nvPr/>
        </p:nvSpPr>
        <p:spPr>
          <a:xfrm>
            <a:off x="3350641" y="4067075"/>
            <a:ext cx="1399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Spring Cloud Config</a:t>
            </a:r>
            <a:endParaRPr sz="1000"/>
          </a:p>
        </p:txBody>
      </p:sp>
      <p:sp>
        <p:nvSpPr>
          <p:cNvPr id="199" name="Shape 199"/>
          <p:cNvSpPr txBox="1"/>
          <p:nvPr/>
        </p:nvSpPr>
        <p:spPr>
          <a:xfrm>
            <a:off x="6425500" y="4067075"/>
            <a:ext cx="1294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Application Pool</a:t>
            </a:r>
            <a:endParaRPr sz="1000"/>
          </a:p>
        </p:txBody>
      </p:sp>
      <p:sp>
        <p:nvSpPr>
          <p:cNvPr id="200" name="Shape 200"/>
          <p:cNvSpPr/>
          <p:nvPr/>
        </p:nvSpPr>
        <p:spPr>
          <a:xfrm>
            <a:off x="1479020" y="4205526"/>
            <a:ext cx="274500" cy="1170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01" name="Shape 201"/>
          <p:cNvSpPr/>
          <p:nvPr/>
        </p:nvSpPr>
        <p:spPr>
          <a:xfrm>
            <a:off x="2969070" y="4205526"/>
            <a:ext cx="274500" cy="1170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02" name="Shape 202"/>
          <p:cNvSpPr/>
          <p:nvPr/>
        </p:nvSpPr>
        <p:spPr>
          <a:xfrm>
            <a:off x="5450570" y="4205526"/>
            <a:ext cx="274500" cy="1170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Tree>
    <p:extLst>
      <p:ext uri="{BB962C8B-B14F-4D97-AF65-F5344CB8AC3E}">
        <p14:creationId xmlns:p14="http://schemas.microsoft.com/office/powerpoint/2010/main" val="39765916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Config Server</a:t>
            </a:r>
            <a:endParaRPr/>
          </a:p>
        </p:txBody>
      </p:sp>
      <p:sp>
        <p:nvSpPr>
          <p:cNvPr id="208" name="Shape 208"/>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sz="1100" b="1">
                <a:solidFill>
                  <a:srgbClr val="006666"/>
                </a:solidFill>
                <a:latin typeface="Consolas"/>
                <a:ea typeface="Consolas"/>
                <a:cs typeface="Consolas"/>
                <a:sym typeface="Consolas"/>
              </a:rPr>
              <a:t>@Configuration</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rgbClr val="006666"/>
                </a:solidFill>
                <a:latin typeface="Consolas"/>
                <a:ea typeface="Consolas"/>
                <a:cs typeface="Consolas"/>
                <a:sym typeface="Consolas"/>
              </a:rPr>
              <a:t>@EnableAutoConfiguration</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rgbClr val="006666"/>
                </a:solidFill>
                <a:latin typeface="Consolas"/>
                <a:ea typeface="Consolas"/>
                <a:cs typeface="Consolas"/>
                <a:sym typeface="Consolas"/>
              </a:rPr>
              <a:t>@RestController</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rgbClr val="000088"/>
                </a:solidFill>
                <a:latin typeface="Consolas"/>
                <a:ea typeface="Consolas"/>
                <a:cs typeface="Consolas"/>
                <a:sym typeface="Consolas"/>
              </a:rPr>
              <a:t>public</a:t>
            </a: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class</a:t>
            </a:r>
            <a:r>
              <a:rPr lang="en" sz="1100" b="1">
                <a:solidFill>
                  <a:schemeClr val="folHlink"/>
                </a:solidFill>
                <a:latin typeface="Consolas"/>
                <a:ea typeface="Consolas"/>
                <a:cs typeface="Consolas"/>
                <a:sym typeface="Consolas"/>
              </a:rPr>
              <a:t> </a:t>
            </a:r>
            <a:r>
              <a:rPr lang="en" sz="1100" b="1">
                <a:solidFill>
                  <a:srgbClr val="660066"/>
                </a:solidFill>
                <a:latin typeface="Consolas"/>
                <a:ea typeface="Consolas"/>
                <a:cs typeface="Consolas"/>
                <a:sym typeface="Consolas"/>
              </a:rPr>
              <a:t>Application</a:t>
            </a:r>
            <a:r>
              <a:rPr lang="en" sz="1100" b="1">
                <a:solidFill>
                  <a:schemeClr val="folHlink"/>
                </a:solidFill>
                <a:latin typeface="Consolas"/>
                <a:ea typeface="Consolas"/>
                <a:cs typeface="Consolas"/>
                <a:sym typeface="Consolas"/>
              </a:rPr>
              <a:t> {</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006666"/>
                </a:solidFill>
                <a:latin typeface="Consolas"/>
                <a:ea typeface="Consolas"/>
                <a:cs typeface="Consolas"/>
                <a:sym typeface="Consolas"/>
              </a:rPr>
              <a:t>@Value</a:t>
            </a:r>
            <a:r>
              <a:rPr lang="en" sz="1100" b="1">
                <a:solidFill>
                  <a:srgbClr val="666600"/>
                </a:solidFill>
                <a:latin typeface="Consolas"/>
                <a:ea typeface="Consolas"/>
                <a:cs typeface="Consolas"/>
                <a:sym typeface="Consolas"/>
              </a:rPr>
              <a:t>(</a:t>
            </a:r>
            <a:r>
              <a:rPr lang="en" sz="1100" b="1">
                <a:solidFill>
                  <a:srgbClr val="008800"/>
                </a:solidFill>
                <a:latin typeface="Consolas"/>
                <a:ea typeface="Consolas"/>
                <a:cs typeface="Consolas"/>
                <a:sym typeface="Consolas"/>
              </a:rPr>
              <a:t>"${config.name}")</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660066"/>
                </a:solidFill>
                <a:latin typeface="Consolas"/>
                <a:ea typeface="Consolas"/>
                <a:cs typeface="Consolas"/>
                <a:sym typeface="Consolas"/>
              </a:rPr>
              <a:t>String</a:t>
            </a:r>
            <a:r>
              <a:rPr lang="en" sz="1100" b="1">
                <a:solidFill>
                  <a:schemeClr val="folHlink"/>
                </a:solidFill>
                <a:latin typeface="Consolas"/>
                <a:ea typeface="Consolas"/>
                <a:cs typeface="Consolas"/>
                <a:sym typeface="Consolas"/>
              </a:rPr>
              <a:t> name </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a:t>
            </a:r>
            <a:r>
              <a:rPr lang="en" sz="1100" b="1">
                <a:solidFill>
                  <a:srgbClr val="008800"/>
                </a:solidFill>
                <a:latin typeface="Consolas"/>
                <a:ea typeface="Consolas"/>
                <a:cs typeface="Consolas"/>
                <a:sym typeface="Consolas"/>
              </a:rPr>
              <a:t>"World";</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006666"/>
                </a:solidFill>
                <a:latin typeface="Consolas"/>
                <a:ea typeface="Consolas"/>
                <a:cs typeface="Consolas"/>
                <a:sym typeface="Consolas"/>
              </a:rPr>
              <a:t>@RequestMapping</a:t>
            </a:r>
            <a:r>
              <a:rPr lang="en" sz="1100" b="1">
                <a:solidFill>
                  <a:srgbClr val="666600"/>
                </a:solidFill>
                <a:latin typeface="Consolas"/>
                <a:ea typeface="Consolas"/>
                <a:cs typeface="Consolas"/>
                <a:sym typeface="Consolas"/>
              </a:rPr>
              <a:t>(</a:t>
            </a:r>
            <a:r>
              <a:rPr lang="en" sz="1100" b="1">
                <a:solidFill>
                  <a:srgbClr val="008800"/>
                </a:solidFill>
                <a:latin typeface="Consolas"/>
                <a:ea typeface="Consolas"/>
                <a:cs typeface="Consolas"/>
                <a:sym typeface="Consolas"/>
              </a:rPr>
              <a:t>"/")</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public</a:t>
            </a:r>
            <a:r>
              <a:rPr lang="en" sz="1100" b="1">
                <a:solidFill>
                  <a:schemeClr val="folHlink"/>
                </a:solidFill>
                <a:latin typeface="Consolas"/>
                <a:ea typeface="Consolas"/>
                <a:cs typeface="Consolas"/>
                <a:sym typeface="Consolas"/>
              </a:rPr>
              <a:t> </a:t>
            </a:r>
            <a:r>
              <a:rPr lang="en" sz="1100" b="1">
                <a:solidFill>
                  <a:srgbClr val="660066"/>
                </a:solidFill>
                <a:latin typeface="Consolas"/>
                <a:ea typeface="Consolas"/>
                <a:cs typeface="Consolas"/>
                <a:sym typeface="Consolas"/>
              </a:rPr>
              <a:t>String</a:t>
            </a:r>
            <a:r>
              <a:rPr lang="en" sz="1100" b="1">
                <a:solidFill>
                  <a:schemeClr val="folHlink"/>
                </a:solidFill>
                <a:latin typeface="Consolas"/>
                <a:ea typeface="Consolas"/>
                <a:cs typeface="Consolas"/>
                <a:sym typeface="Consolas"/>
              </a:rPr>
              <a:t> home</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return</a:t>
            </a:r>
            <a:r>
              <a:rPr lang="en" sz="1100" b="1">
                <a:solidFill>
                  <a:schemeClr val="folHlink"/>
                </a:solidFill>
                <a:latin typeface="Consolas"/>
                <a:ea typeface="Consolas"/>
                <a:cs typeface="Consolas"/>
                <a:sym typeface="Consolas"/>
              </a:rPr>
              <a:t> </a:t>
            </a:r>
            <a:r>
              <a:rPr lang="en" sz="1100" b="1">
                <a:solidFill>
                  <a:srgbClr val="008800"/>
                </a:solidFill>
                <a:latin typeface="Consolas"/>
                <a:ea typeface="Consolas"/>
                <a:cs typeface="Consolas"/>
                <a:sym typeface="Consolas"/>
              </a:rPr>
              <a:t>"Hello "</a:t>
            </a:r>
            <a:r>
              <a:rPr lang="en" sz="1100" b="1">
                <a:solidFill>
                  <a:schemeClr val="folHlink"/>
                </a:solidFill>
                <a:latin typeface="Consolas"/>
                <a:ea typeface="Consolas"/>
                <a:cs typeface="Consolas"/>
                <a:sym typeface="Consolas"/>
              </a:rPr>
              <a:t> </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name;</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public</a:t>
            </a: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static</a:t>
            </a:r>
            <a:r>
              <a:rPr lang="en" sz="1100" b="1">
                <a:solidFill>
                  <a:schemeClr val="folHlink"/>
                </a:solidFill>
                <a:latin typeface="Consolas"/>
                <a:ea typeface="Consolas"/>
                <a:cs typeface="Consolas"/>
                <a:sym typeface="Consolas"/>
              </a:rPr>
              <a:t> </a:t>
            </a:r>
            <a:r>
              <a:rPr lang="en" sz="1100" b="1">
                <a:solidFill>
                  <a:srgbClr val="000088"/>
                </a:solidFill>
                <a:latin typeface="Consolas"/>
                <a:ea typeface="Consolas"/>
                <a:cs typeface="Consolas"/>
                <a:sym typeface="Consolas"/>
              </a:rPr>
              <a:t>void</a:t>
            </a:r>
            <a:r>
              <a:rPr lang="en" sz="1100" b="1">
                <a:solidFill>
                  <a:schemeClr val="folHlink"/>
                </a:solidFill>
                <a:latin typeface="Consolas"/>
                <a:ea typeface="Consolas"/>
                <a:cs typeface="Consolas"/>
                <a:sym typeface="Consolas"/>
              </a:rPr>
              <a:t> main</a:t>
            </a:r>
            <a:r>
              <a:rPr lang="en" sz="1100" b="1">
                <a:solidFill>
                  <a:srgbClr val="666600"/>
                </a:solidFill>
                <a:latin typeface="Consolas"/>
                <a:ea typeface="Consolas"/>
                <a:cs typeface="Consolas"/>
                <a:sym typeface="Consolas"/>
              </a:rPr>
              <a:t>(</a:t>
            </a:r>
            <a:r>
              <a:rPr lang="en" sz="1100" b="1">
                <a:solidFill>
                  <a:srgbClr val="660066"/>
                </a:solidFill>
                <a:latin typeface="Consolas"/>
                <a:ea typeface="Consolas"/>
                <a:cs typeface="Consolas"/>
                <a:sym typeface="Consolas"/>
              </a:rPr>
              <a:t>String</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args</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r>
              <a:rPr lang="en" sz="1100" b="1">
                <a:solidFill>
                  <a:srgbClr val="660066"/>
                </a:solidFill>
                <a:latin typeface="Consolas"/>
                <a:ea typeface="Consolas"/>
                <a:cs typeface="Consolas"/>
                <a:sym typeface="Consolas"/>
              </a:rPr>
              <a:t>SpringApplication</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run</a:t>
            </a:r>
            <a:r>
              <a:rPr lang="en" sz="1100" b="1">
                <a:solidFill>
                  <a:srgbClr val="666600"/>
                </a:solidFill>
                <a:latin typeface="Consolas"/>
                <a:ea typeface="Consolas"/>
                <a:cs typeface="Consolas"/>
                <a:sym typeface="Consolas"/>
              </a:rPr>
              <a:t>(</a:t>
            </a:r>
            <a:r>
              <a:rPr lang="en" sz="1100" b="1">
                <a:solidFill>
                  <a:srgbClr val="660066"/>
                </a:solidFill>
                <a:latin typeface="Consolas"/>
                <a:ea typeface="Consolas"/>
                <a:cs typeface="Consolas"/>
                <a:sym typeface="Consolas"/>
              </a:rPr>
              <a:t>Application</a:t>
            </a:r>
            <a:r>
              <a:rPr lang="en" sz="1100" b="1">
                <a:solidFill>
                  <a:srgbClr val="666600"/>
                </a:solidFill>
                <a:latin typeface="Consolas"/>
                <a:ea typeface="Consolas"/>
                <a:cs typeface="Consolas"/>
                <a:sym typeface="Consolas"/>
              </a:rPr>
              <a:t>.</a:t>
            </a:r>
            <a:r>
              <a:rPr lang="en" sz="1100" b="1">
                <a:solidFill>
                  <a:srgbClr val="000088"/>
                </a:solidFill>
                <a:latin typeface="Consolas"/>
                <a:ea typeface="Consolas"/>
                <a:cs typeface="Consolas"/>
                <a:sym typeface="Consolas"/>
              </a:rPr>
              <a:t>class</a:t>
            </a:r>
            <a:r>
              <a:rPr lang="en" sz="1100" b="1">
                <a:solidFill>
                  <a:srgbClr val="666600"/>
                </a:solidFill>
                <a:latin typeface="Consolas"/>
                <a:ea typeface="Consolas"/>
                <a:cs typeface="Consolas"/>
                <a:sym typeface="Consolas"/>
              </a:rPr>
              <a:t>,</a:t>
            </a:r>
            <a:r>
              <a:rPr lang="en" sz="1100" b="1">
                <a:solidFill>
                  <a:schemeClr val="folHlink"/>
                </a:solidFill>
                <a:latin typeface="Consolas"/>
                <a:ea typeface="Consolas"/>
                <a:cs typeface="Consolas"/>
                <a:sym typeface="Consolas"/>
              </a:rPr>
              <a:t> args</a:t>
            </a:r>
            <a:r>
              <a:rPr lang="en" sz="1100" b="1">
                <a:solidFill>
                  <a:srgbClr val="666600"/>
                </a:solidFill>
                <a:latin typeface="Consolas"/>
                <a:ea typeface="Consolas"/>
                <a:cs typeface="Consolas"/>
                <a:sym typeface="Consolas"/>
              </a:rPr>
              <a:t>);</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  }</a:t>
            </a:r>
            <a:endParaRPr sz="11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100" b="1">
                <a:solidFill>
                  <a:schemeClr val="folHlink"/>
                </a:solidFill>
                <a:latin typeface="Consolas"/>
                <a:ea typeface="Consolas"/>
                <a:cs typeface="Consolas"/>
                <a:sym typeface="Consolas"/>
              </a:rPr>
              <a:t>}</a:t>
            </a:r>
            <a:endParaRPr sz="1100" b="1"/>
          </a:p>
        </p:txBody>
      </p:sp>
      <p:sp>
        <p:nvSpPr>
          <p:cNvPr id="209" name="Shape 209"/>
          <p:cNvSpPr txBox="1">
            <a:spLocks noGrp="1"/>
          </p:cNvSpPr>
          <p:nvPr>
            <p:ph type="body" idx="2"/>
          </p:nvPr>
        </p:nvSpPr>
        <p:spPr>
          <a:xfrm>
            <a:off x="4743475" y="770000"/>
            <a:ext cx="41121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400" b="1">
                <a:solidFill>
                  <a:schemeClr val="lt2"/>
                </a:solidFill>
              </a:rPr>
              <a:t>application.yml</a:t>
            </a:r>
            <a:endParaRPr sz="1400" b="1">
              <a:solidFill>
                <a:schemeClr val="lt2"/>
              </a:solidFill>
            </a:endParaRPr>
          </a:p>
          <a:p>
            <a:pPr marL="0" lvl="0" indent="0" rtl="0">
              <a:lnSpc>
                <a:spcPct val="115000"/>
              </a:lnSpc>
              <a:spcBef>
                <a:spcPts val="0"/>
              </a:spcBef>
              <a:spcAft>
                <a:spcPts val="0"/>
              </a:spcAft>
              <a:buNone/>
            </a:pP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spring: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cloud:</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config:</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server:</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sz="1400" b="1">
                <a:solidFill>
                  <a:schemeClr val="folHlink"/>
                </a:solidFill>
                <a:latin typeface="Consolas"/>
                <a:ea typeface="Consolas"/>
                <a:cs typeface="Consolas"/>
                <a:sym typeface="Consolas"/>
              </a:rPr>
              <a:t>        git:</a:t>
            </a:r>
            <a:endParaRPr sz="14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400" b="1">
                <a:solidFill>
                  <a:schemeClr val="folHlink"/>
                </a:solidFill>
                <a:latin typeface="Consolas"/>
                <a:ea typeface="Consolas"/>
                <a:cs typeface="Consolas"/>
                <a:sym typeface="Consolas"/>
              </a:rPr>
              <a:t>          uri</a:t>
            </a:r>
            <a:r>
              <a:rPr lang="en" sz="1400" b="1">
                <a:solidFill>
                  <a:srgbClr val="666600"/>
                </a:solidFill>
                <a:latin typeface="Consolas"/>
                <a:ea typeface="Consolas"/>
                <a:cs typeface="Consolas"/>
                <a:sym typeface="Consolas"/>
              </a:rPr>
              <a:t>:</a:t>
            </a:r>
            <a:r>
              <a:rPr lang="en" sz="1400" b="1">
                <a:solidFill>
                  <a:schemeClr val="folHlink"/>
                </a:solidFill>
                <a:latin typeface="Consolas"/>
                <a:ea typeface="Consolas"/>
                <a:cs typeface="Consolas"/>
                <a:sym typeface="Consolas"/>
              </a:rPr>
              <a:t> </a:t>
            </a:r>
            <a:r>
              <a:rPr lang="en" sz="1400" b="1">
                <a:solidFill>
                  <a:srgbClr val="008800"/>
                </a:solidFill>
                <a:latin typeface="Consolas"/>
                <a:ea typeface="Consolas"/>
                <a:cs typeface="Consolas"/>
                <a:sym typeface="Consolas"/>
              </a:rPr>
              <a:t>&lt;repo&gt;</a:t>
            </a:r>
            <a:endParaRPr sz="1400" b="1">
              <a:solidFill>
                <a:srgbClr val="008800"/>
              </a:solidFill>
              <a:latin typeface="Consolas"/>
              <a:ea typeface="Consolas"/>
              <a:cs typeface="Consolas"/>
              <a:sym typeface="Consolas"/>
            </a:endParaRPr>
          </a:p>
          <a:p>
            <a:pPr marL="0" lvl="0" indent="0" rtl="0">
              <a:lnSpc>
                <a:spcPct val="115000"/>
              </a:lnSpc>
              <a:spcBef>
                <a:spcPts val="0"/>
              </a:spcBef>
              <a:spcAft>
                <a:spcPts val="0"/>
              </a:spcAft>
              <a:buNone/>
            </a:pPr>
            <a:endParaRPr sz="1400" b="1">
              <a:solidFill>
                <a:srgbClr val="008800"/>
              </a:solidFill>
              <a:latin typeface="Consolas"/>
              <a:ea typeface="Consolas"/>
              <a:cs typeface="Consolas"/>
              <a:sym typeface="Consolas"/>
            </a:endParaRPr>
          </a:p>
          <a:p>
            <a:pPr marL="0" lvl="0" indent="0" rtl="0">
              <a:lnSpc>
                <a:spcPct val="115000"/>
              </a:lnSpc>
              <a:spcBef>
                <a:spcPts val="0"/>
              </a:spcBef>
              <a:spcAft>
                <a:spcPts val="0"/>
              </a:spcAft>
              <a:buNone/>
            </a:pPr>
            <a:r>
              <a:rPr lang="en" sz="1400" b="1">
                <a:solidFill>
                  <a:schemeClr val="lt2"/>
                </a:solidFill>
              </a:rPr>
              <a:t>demo.yml</a:t>
            </a:r>
            <a:endParaRPr sz="1400" b="1">
              <a:solidFill>
                <a:schemeClr val="lt2"/>
              </a:solidFill>
            </a:endParaRPr>
          </a:p>
          <a:p>
            <a:pPr marL="0" lvl="0" indent="0" rtl="0">
              <a:lnSpc>
                <a:spcPct val="115000"/>
              </a:lnSpc>
              <a:spcBef>
                <a:spcPts val="0"/>
              </a:spcBef>
              <a:spcAft>
                <a:spcPts val="0"/>
              </a:spcAft>
              <a:buNone/>
            </a:pPr>
            <a:endParaRPr sz="1400" b="1">
              <a:solidFill>
                <a:schemeClr val="lt2"/>
              </a:solidFill>
            </a:endParaRPr>
          </a:p>
          <a:p>
            <a:pPr marL="0" lvl="0" indent="0" rtl="0">
              <a:lnSpc>
                <a:spcPct val="115000"/>
              </a:lnSpc>
              <a:spcBef>
                <a:spcPts val="0"/>
              </a:spcBef>
              <a:spcAft>
                <a:spcPts val="0"/>
              </a:spcAft>
              <a:buNone/>
            </a:pPr>
            <a:r>
              <a:rPr lang="en" sz="1400" b="1">
                <a:solidFill>
                  <a:srgbClr val="000000"/>
                </a:solidFill>
                <a:latin typeface="Consolas"/>
                <a:ea typeface="Consolas"/>
                <a:cs typeface="Consolas"/>
                <a:sym typeface="Consolas"/>
              </a:rPr>
              <a:t>name: </a:t>
            </a:r>
            <a:r>
              <a:rPr lang="en" sz="1400" b="1">
                <a:solidFill>
                  <a:srgbClr val="008800"/>
                </a:solidFill>
                <a:latin typeface="Consolas"/>
                <a:ea typeface="Consolas"/>
                <a:cs typeface="Consolas"/>
                <a:sym typeface="Consolas"/>
              </a:rPr>
              <a:t>“mike”</a:t>
            </a:r>
            <a:endParaRPr sz="1400" b="1">
              <a:solidFill>
                <a:srgbClr val="008800"/>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sz="1400" b="1">
              <a:solidFill>
                <a:srgbClr val="008800"/>
              </a:solidFill>
              <a:latin typeface="Consolas"/>
              <a:ea typeface="Consolas"/>
              <a:cs typeface="Consolas"/>
              <a:sym typeface="Consolas"/>
            </a:endParaRPr>
          </a:p>
        </p:txBody>
      </p:sp>
    </p:spTree>
    <p:extLst>
      <p:ext uri="{BB962C8B-B14F-4D97-AF65-F5344CB8AC3E}">
        <p14:creationId xmlns:p14="http://schemas.microsoft.com/office/powerpoint/2010/main" val="2328202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Refreshing Context</a:t>
            </a:r>
            <a:endParaRPr/>
          </a:p>
        </p:txBody>
      </p:sp>
      <p:sp>
        <p:nvSpPr>
          <p:cNvPr id="215" name="Shape 215"/>
          <p:cNvSpPr txBox="1">
            <a:spLocks noGrp="1"/>
          </p:cNvSpPr>
          <p:nvPr>
            <p:ph type="body" idx="1"/>
          </p:nvPr>
        </p:nvSpPr>
        <p:spPr>
          <a:xfrm>
            <a:off x="915400" y="900400"/>
            <a:ext cx="42348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Publisher -&gt; Subscriber  </a:t>
            </a:r>
            <a:endParaRPr sz="1800" b="1">
              <a:solidFill>
                <a:schemeClr val="lt2"/>
              </a:solidFill>
            </a:endParaRPr>
          </a:p>
          <a:p>
            <a:pPr marL="457200" lvl="0" indent="-342900" rtl="0">
              <a:spcBef>
                <a:spcPts val="1000"/>
              </a:spcBef>
              <a:spcAft>
                <a:spcPts val="0"/>
              </a:spcAft>
              <a:buClr>
                <a:schemeClr val="dk1"/>
              </a:buClr>
              <a:buSzPts val="1800"/>
              <a:buFont typeface="Proxima Nova"/>
              <a:buChar char="●"/>
            </a:pPr>
            <a:r>
              <a:rPr lang="en" sz="1800"/>
              <a:t>Update all applications easily</a:t>
            </a:r>
            <a:endParaRPr sz="1800"/>
          </a:p>
          <a:p>
            <a:pPr marL="457200" lvl="0" indent="-342900" rtl="0">
              <a:spcBef>
                <a:spcPts val="1000"/>
              </a:spcBef>
              <a:spcAft>
                <a:spcPts val="0"/>
              </a:spcAft>
              <a:buClr>
                <a:schemeClr val="folHlink"/>
              </a:buClr>
              <a:buSzPts val="1800"/>
              <a:buFont typeface="Arial"/>
              <a:buChar char="●"/>
            </a:pPr>
            <a:r>
              <a:rPr lang="en" sz="1800"/>
              <a:t>Spring Cloud Bus</a:t>
            </a:r>
            <a:endParaRPr sz="1800"/>
          </a:p>
          <a:p>
            <a:pPr marL="457200" lvl="0" indent="-342900" rtl="0">
              <a:spcBef>
                <a:spcPts val="1000"/>
              </a:spcBef>
              <a:spcAft>
                <a:spcPts val="0"/>
              </a:spcAft>
              <a:buClr>
                <a:schemeClr val="folHlink"/>
              </a:buClr>
              <a:buSzPts val="1800"/>
              <a:buFont typeface="Arial"/>
              <a:buChar char="●"/>
            </a:pPr>
            <a:r>
              <a:rPr lang="en" sz="1800"/>
              <a:t>Easy as </a:t>
            </a:r>
            <a:r>
              <a:rPr lang="en" sz="1800" b="1"/>
              <a:t>POST</a:t>
            </a:r>
            <a:endParaRPr sz="1800" b="1"/>
          </a:p>
          <a:p>
            <a:pPr marL="914400" lvl="1" indent="-342900" rtl="0">
              <a:spcBef>
                <a:spcPts val="1000"/>
              </a:spcBef>
              <a:spcAft>
                <a:spcPts val="0"/>
              </a:spcAft>
              <a:buClr>
                <a:schemeClr val="folHlink"/>
              </a:buClr>
              <a:buSzPts val="1800"/>
              <a:buFont typeface="Arial"/>
              <a:buChar char="○"/>
            </a:pPr>
            <a:r>
              <a:rPr lang="en" sz="1800"/>
              <a:t>One Command</a:t>
            </a:r>
            <a:endParaRPr sz="1800"/>
          </a:p>
          <a:p>
            <a:pPr marL="914400" lvl="1" indent="-342900" rtl="0">
              <a:spcBef>
                <a:spcPts val="1000"/>
              </a:spcBef>
              <a:spcAft>
                <a:spcPts val="1000"/>
              </a:spcAft>
              <a:buClr>
                <a:schemeClr val="folHlink"/>
              </a:buClr>
              <a:buSzPts val="1800"/>
              <a:buFont typeface="Arial"/>
              <a:buChar char="○"/>
            </a:pPr>
            <a:r>
              <a:rPr lang="en" sz="1800"/>
              <a:t>Update Everywhere</a:t>
            </a:r>
            <a:endParaRPr sz="1800"/>
          </a:p>
        </p:txBody>
      </p:sp>
      <p:pic>
        <p:nvPicPr>
          <p:cNvPr id="216" name="Shape 216"/>
          <p:cNvPicPr preferRelativeResize="0"/>
          <p:nvPr/>
        </p:nvPicPr>
        <p:blipFill>
          <a:blip r:embed="rId3">
            <a:alphaModFix/>
          </a:blip>
          <a:stretch>
            <a:fillRect/>
          </a:stretch>
        </p:blipFill>
        <p:spPr>
          <a:xfrm>
            <a:off x="4584875" y="2271088"/>
            <a:ext cx="3778125" cy="601325"/>
          </a:xfrm>
          <a:prstGeom prst="rect">
            <a:avLst/>
          </a:prstGeom>
          <a:noFill/>
          <a:ln>
            <a:noFill/>
          </a:ln>
        </p:spPr>
      </p:pic>
    </p:spTree>
    <p:extLst>
      <p:ext uri="{BB962C8B-B14F-4D97-AF65-F5344CB8AC3E}">
        <p14:creationId xmlns:p14="http://schemas.microsoft.com/office/powerpoint/2010/main" val="312211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Bus Workflow</a:t>
            </a:r>
            <a:endParaRPr/>
          </a:p>
        </p:txBody>
      </p:sp>
      <p:sp>
        <p:nvSpPr>
          <p:cNvPr id="222" name="Shape 222"/>
          <p:cNvSpPr/>
          <p:nvPr/>
        </p:nvSpPr>
        <p:spPr>
          <a:xfrm>
            <a:off x="628825" y="1223749"/>
            <a:ext cx="610500" cy="488700"/>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23" name="Shape 223"/>
          <p:cNvSpPr/>
          <p:nvPr/>
        </p:nvSpPr>
        <p:spPr>
          <a:xfrm>
            <a:off x="703075" y="2779348"/>
            <a:ext cx="462000" cy="610500"/>
          </a:xfrm>
          <a:custGeom>
            <a:avLst/>
            <a:gdLst/>
            <a:ahLst/>
            <a:cxnLst/>
            <a:rect l="0" t="0" r="0" b="0"/>
            <a:pathLst>
              <a:path w="120000" h="120000" extrusionOk="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chemeClr val="l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pic>
        <p:nvPicPr>
          <p:cNvPr id="224" name="Shape 224"/>
          <p:cNvPicPr preferRelativeResize="0"/>
          <p:nvPr/>
        </p:nvPicPr>
        <p:blipFill>
          <a:blip r:embed="rId3">
            <a:alphaModFix/>
          </a:blip>
          <a:stretch>
            <a:fillRect/>
          </a:stretch>
        </p:blipFill>
        <p:spPr>
          <a:xfrm>
            <a:off x="2368063" y="1379937"/>
            <a:ext cx="1034737" cy="1034737"/>
          </a:xfrm>
          <a:prstGeom prst="rect">
            <a:avLst/>
          </a:prstGeom>
          <a:noFill/>
          <a:ln>
            <a:noFill/>
          </a:ln>
        </p:spPr>
      </p:pic>
      <p:sp>
        <p:nvSpPr>
          <p:cNvPr id="225" name="Shape 225"/>
          <p:cNvSpPr/>
          <p:nvPr/>
        </p:nvSpPr>
        <p:spPr>
          <a:xfrm>
            <a:off x="4511150" y="211272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26" name="Shape 226"/>
          <p:cNvSpPr/>
          <p:nvPr/>
        </p:nvSpPr>
        <p:spPr>
          <a:xfrm>
            <a:off x="5501500" y="211272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27" name="Shape 227"/>
          <p:cNvSpPr/>
          <p:nvPr/>
        </p:nvSpPr>
        <p:spPr>
          <a:xfrm>
            <a:off x="5501500" y="291237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28" name="Shape 228"/>
          <p:cNvSpPr/>
          <p:nvPr/>
        </p:nvSpPr>
        <p:spPr>
          <a:xfrm>
            <a:off x="4511150" y="371202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29" name="Shape 229"/>
          <p:cNvSpPr/>
          <p:nvPr/>
        </p:nvSpPr>
        <p:spPr>
          <a:xfrm>
            <a:off x="5501500" y="371202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30" name="Shape 230"/>
          <p:cNvSpPr/>
          <p:nvPr/>
        </p:nvSpPr>
        <p:spPr>
          <a:xfrm>
            <a:off x="4511150" y="2912375"/>
            <a:ext cx="610500" cy="6105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31" name="Shape 231"/>
          <p:cNvSpPr txBox="1"/>
          <p:nvPr/>
        </p:nvSpPr>
        <p:spPr>
          <a:xfrm>
            <a:off x="389125" y="1630700"/>
            <a:ext cx="10899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1. Config Push</a:t>
            </a:r>
            <a:endParaRPr sz="1000"/>
          </a:p>
        </p:txBody>
      </p:sp>
      <p:sp>
        <p:nvSpPr>
          <p:cNvPr id="232" name="Shape 232"/>
          <p:cNvSpPr txBox="1"/>
          <p:nvPr/>
        </p:nvSpPr>
        <p:spPr>
          <a:xfrm>
            <a:off x="389125" y="3317700"/>
            <a:ext cx="10899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2. Git Server</a:t>
            </a:r>
            <a:endParaRPr sz="1000"/>
          </a:p>
        </p:txBody>
      </p:sp>
      <p:sp>
        <p:nvSpPr>
          <p:cNvPr id="233" name="Shape 233"/>
          <p:cNvSpPr txBox="1"/>
          <p:nvPr/>
        </p:nvSpPr>
        <p:spPr>
          <a:xfrm>
            <a:off x="2213916" y="2326350"/>
            <a:ext cx="1399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3. Spring Cloud Config</a:t>
            </a:r>
            <a:endParaRPr sz="1000"/>
          </a:p>
        </p:txBody>
      </p:sp>
      <p:sp>
        <p:nvSpPr>
          <p:cNvPr id="234" name="Shape 234"/>
          <p:cNvSpPr txBox="1"/>
          <p:nvPr/>
        </p:nvSpPr>
        <p:spPr>
          <a:xfrm>
            <a:off x="4640600" y="1740025"/>
            <a:ext cx="1294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Application Pool</a:t>
            </a:r>
            <a:endParaRPr sz="1000"/>
          </a:p>
        </p:txBody>
      </p:sp>
      <p:sp>
        <p:nvSpPr>
          <p:cNvPr id="235" name="Shape 235"/>
          <p:cNvSpPr/>
          <p:nvPr/>
        </p:nvSpPr>
        <p:spPr>
          <a:xfrm>
            <a:off x="828337" y="2133925"/>
            <a:ext cx="211500" cy="441300"/>
          </a:xfrm>
          <a:custGeom>
            <a:avLst/>
            <a:gdLst/>
            <a:ahLst/>
            <a:cxnLst/>
            <a:rect l="0" t="0" r="0" b="0"/>
            <a:pathLst>
              <a:path w="120000" h="120000" extrusionOk="0">
                <a:moveTo>
                  <a:pt x="114544" y="87272"/>
                </a:moveTo>
                <a:cubicBezTo>
                  <a:pt x="113038" y="87272"/>
                  <a:pt x="111677" y="87577"/>
                  <a:pt x="110688" y="88072"/>
                </a:cubicBezTo>
                <a:lnTo>
                  <a:pt x="65455" y="110688"/>
                </a:lnTo>
                <a:lnTo>
                  <a:pt x="65455" y="2727"/>
                </a:lnTo>
                <a:cubicBezTo>
                  <a:pt x="65455" y="1222"/>
                  <a:pt x="63011" y="0"/>
                  <a:pt x="60000" y="0"/>
                </a:cubicBezTo>
                <a:cubicBezTo>
                  <a:pt x="56988" y="0"/>
                  <a:pt x="54544" y="1222"/>
                  <a:pt x="54544" y="2727"/>
                </a:cubicBezTo>
                <a:lnTo>
                  <a:pt x="54544" y="110688"/>
                </a:lnTo>
                <a:lnTo>
                  <a:pt x="9311" y="88072"/>
                </a:lnTo>
                <a:cubicBezTo>
                  <a:pt x="8322" y="87577"/>
                  <a:pt x="6961" y="87272"/>
                  <a:pt x="5455" y="87272"/>
                </a:cubicBezTo>
                <a:cubicBezTo>
                  <a:pt x="2444" y="87272"/>
                  <a:pt x="0" y="88494"/>
                  <a:pt x="0" y="90000"/>
                </a:cubicBezTo>
                <a:cubicBezTo>
                  <a:pt x="0" y="90755"/>
                  <a:pt x="611" y="91433"/>
                  <a:pt x="1600" y="91927"/>
                </a:cubicBezTo>
                <a:lnTo>
                  <a:pt x="56144" y="119200"/>
                </a:lnTo>
                <a:cubicBezTo>
                  <a:pt x="57133" y="119694"/>
                  <a:pt x="58494" y="120000"/>
                  <a:pt x="60000" y="120000"/>
                </a:cubicBezTo>
                <a:cubicBezTo>
                  <a:pt x="61505" y="120000"/>
                  <a:pt x="62866" y="119694"/>
                  <a:pt x="63855" y="119200"/>
                </a:cubicBezTo>
                <a:lnTo>
                  <a:pt x="118400" y="91927"/>
                </a:lnTo>
                <a:cubicBezTo>
                  <a:pt x="119388" y="91433"/>
                  <a:pt x="120000" y="90755"/>
                  <a:pt x="120000" y="90000"/>
                </a:cubicBezTo>
                <a:cubicBezTo>
                  <a:pt x="120000" y="88494"/>
                  <a:pt x="117555" y="87272"/>
                  <a:pt x="114544" y="87272"/>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36" name="Shape 236"/>
          <p:cNvSpPr/>
          <p:nvPr/>
        </p:nvSpPr>
        <p:spPr>
          <a:xfrm rot="889271">
            <a:off x="3725970" y="2238497"/>
            <a:ext cx="462074" cy="232129"/>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37" name="Shape 237"/>
          <p:cNvSpPr/>
          <p:nvPr/>
        </p:nvSpPr>
        <p:spPr>
          <a:xfrm rot="2481171">
            <a:off x="3604713" y="2604761"/>
            <a:ext cx="610267" cy="232124"/>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38" name="Shape 238"/>
          <p:cNvSpPr/>
          <p:nvPr/>
        </p:nvSpPr>
        <p:spPr>
          <a:xfrm rot="3657999">
            <a:off x="3454107" y="3028878"/>
            <a:ext cx="707164" cy="23206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pic>
        <p:nvPicPr>
          <p:cNvPr id="239" name="Shape 239"/>
          <p:cNvPicPr preferRelativeResize="0"/>
          <p:nvPr/>
        </p:nvPicPr>
        <p:blipFill>
          <a:blip r:embed="rId4">
            <a:alphaModFix/>
          </a:blip>
          <a:stretch>
            <a:fillRect/>
          </a:stretch>
        </p:blipFill>
        <p:spPr>
          <a:xfrm>
            <a:off x="7033850" y="2772475"/>
            <a:ext cx="890300" cy="890300"/>
          </a:xfrm>
          <a:prstGeom prst="rect">
            <a:avLst/>
          </a:prstGeom>
          <a:noFill/>
          <a:ln>
            <a:noFill/>
          </a:ln>
        </p:spPr>
      </p:pic>
      <p:sp>
        <p:nvSpPr>
          <p:cNvPr id="240" name="Shape 240"/>
          <p:cNvSpPr/>
          <p:nvPr/>
        </p:nvSpPr>
        <p:spPr>
          <a:xfrm rot="5400000" flipH="1">
            <a:off x="7276725" y="3845975"/>
            <a:ext cx="254700" cy="342600"/>
          </a:xfrm>
          <a:custGeom>
            <a:avLst/>
            <a:gdLst/>
            <a:ahLst/>
            <a:cxnLst/>
            <a:rect l="0" t="0" r="0" b="0"/>
            <a:pathLst>
              <a:path w="120000" h="120000" extrusionOk="0">
                <a:moveTo>
                  <a:pt x="118900" y="28066"/>
                </a:moveTo>
                <a:lnTo>
                  <a:pt x="81400" y="800"/>
                </a:lnTo>
                <a:cubicBezTo>
                  <a:pt x="80722" y="305"/>
                  <a:pt x="79788" y="0"/>
                  <a:pt x="78750" y="0"/>
                </a:cubicBezTo>
                <a:cubicBezTo>
                  <a:pt x="76677" y="0"/>
                  <a:pt x="75000" y="1222"/>
                  <a:pt x="75000" y="2727"/>
                </a:cubicBezTo>
                <a:cubicBezTo>
                  <a:pt x="75000" y="3483"/>
                  <a:pt x="75422" y="4161"/>
                  <a:pt x="76100" y="4655"/>
                </a:cubicBezTo>
                <a:lnTo>
                  <a:pt x="107200" y="27272"/>
                </a:lnTo>
                <a:lnTo>
                  <a:pt x="3750" y="27272"/>
                </a:lnTo>
                <a:cubicBezTo>
                  <a:pt x="1677" y="27272"/>
                  <a:pt x="0" y="28494"/>
                  <a:pt x="0" y="30000"/>
                </a:cubicBezTo>
                <a:lnTo>
                  <a:pt x="0" y="117272"/>
                </a:lnTo>
                <a:cubicBezTo>
                  <a:pt x="0" y="118777"/>
                  <a:pt x="1677" y="120000"/>
                  <a:pt x="3750" y="120000"/>
                </a:cubicBezTo>
                <a:cubicBezTo>
                  <a:pt x="5822" y="120000"/>
                  <a:pt x="7500" y="118777"/>
                  <a:pt x="7500" y="117272"/>
                </a:cubicBezTo>
                <a:lnTo>
                  <a:pt x="7500" y="32727"/>
                </a:lnTo>
                <a:lnTo>
                  <a:pt x="107200" y="32727"/>
                </a:lnTo>
                <a:lnTo>
                  <a:pt x="76100" y="55344"/>
                </a:lnTo>
                <a:cubicBezTo>
                  <a:pt x="75416" y="55838"/>
                  <a:pt x="75000" y="56516"/>
                  <a:pt x="75000" y="57272"/>
                </a:cubicBezTo>
                <a:cubicBezTo>
                  <a:pt x="75000" y="58777"/>
                  <a:pt x="76677" y="60000"/>
                  <a:pt x="78750" y="60000"/>
                </a:cubicBezTo>
                <a:cubicBezTo>
                  <a:pt x="79788" y="60000"/>
                  <a:pt x="80727" y="59694"/>
                  <a:pt x="81405" y="59200"/>
                </a:cubicBezTo>
                <a:lnTo>
                  <a:pt x="118900" y="31927"/>
                </a:lnTo>
                <a:cubicBezTo>
                  <a:pt x="119583" y="31433"/>
                  <a:pt x="120000" y="30755"/>
                  <a:pt x="120000" y="30000"/>
                </a:cubicBezTo>
                <a:cubicBezTo>
                  <a:pt x="120000" y="29244"/>
                  <a:pt x="119577" y="28566"/>
                  <a:pt x="118900" y="28066"/>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1" name="Shape 241"/>
          <p:cNvSpPr/>
          <p:nvPr/>
        </p:nvSpPr>
        <p:spPr>
          <a:xfrm flipH="1">
            <a:off x="7276725" y="2183275"/>
            <a:ext cx="254700" cy="342600"/>
          </a:xfrm>
          <a:custGeom>
            <a:avLst/>
            <a:gdLst/>
            <a:ahLst/>
            <a:cxnLst/>
            <a:rect l="0" t="0" r="0" b="0"/>
            <a:pathLst>
              <a:path w="120000" h="120000" extrusionOk="0">
                <a:moveTo>
                  <a:pt x="118900" y="28066"/>
                </a:moveTo>
                <a:lnTo>
                  <a:pt x="81400" y="800"/>
                </a:lnTo>
                <a:cubicBezTo>
                  <a:pt x="80722" y="305"/>
                  <a:pt x="79788" y="0"/>
                  <a:pt x="78750" y="0"/>
                </a:cubicBezTo>
                <a:cubicBezTo>
                  <a:pt x="76677" y="0"/>
                  <a:pt x="75000" y="1222"/>
                  <a:pt x="75000" y="2727"/>
                </a:cubicBezTo>
                <a:cubicBezTo>
                  <a:pt x="75000" y="3483"/>
                  <a:pt x="75422" y="4161"/>
                  <a:pt x="76100" y="4655"/>
                </a:cubicBezTo>
                <a:lnTo>
                  <a:pt x="107200" y="27272"/>
                </a:lnTo>
                <a:lnTo>
                  <a:pt x="3750" y="27272"/>
                </a:lnTo>
                <a:cubicBezTo>
                  <a:pt x="1677" y="27272"/>
                  <a:pt x="0" y="28494"/>
                  <a:pt x="0" y="30000"/>
                </a:cubicBezTo>
                <a:lnTo>
                  <a:pt x="0" y="117272"/>
                </a:lnTo>
                <a:cubicBezTo>
                  <a:pt x="0" y="118777"/>
                  <a:pt x="1677" y="120000"/>
                  <a:pt x="3750" y="120000"/>
                </a:cubicBezTo>
                <a:cubicBezTo>
                  <a:pt x="5822" y="120000"/>
                  <a:pt x="7500" y="118777"/>
                  <a:pt x="7500" y="117272"/>
                </a:cubicBezTo>
                <a:lnTo>
                  <a:pt x="7500" y="32727"/>
                </a:lnTo>
                <a:lnTo>
                  <a:pt x="107200" y="32727"/>
                </a:lnTo>
                <a:lnTo>
                  <a:pt x="76100" y="55344"/>
                </a:lnTo>
                <a:cubicBezTo>
                  <a:pt x="75416" y="55838"/>
                  <a:pt x="75000" y="56516"/>
                  <a:pt x="75000" y="57272"/>
                </a:cubicBezTo>
                <a:cubicBezTo>
                  <a:pt x="75000" y="58777"/>
                  <a:pt x="76677" y="60000"/>
                  <a:pt x="78750" y="60000"/>
                </a:cubicBezTo>
                <a:cubicBezTo>
                  <a:pt x="79788" y="60000"/>
                  <a:pt x="80727" y="59694"/>
                  <a:pt x="81405" y="59200"/>
                </a:cubicBezTo>
                <a:lnTo>
                  <a:pt x="118900" y="31927"/>
                </a:lnTo>
                <a:cubicBezTo>
                  <a:pt x="119583" y="31433"/>
                  <a:pt x="120000" y="30755"/>
                  <a:pt x="120000" y="30000"/>
                </a:cubicBezTo>
                <a:cubicBezTo>
                  <a:pt x="120000" y="29244"/>
                  <a:pt x="119577" y="28566"/>
                  <a:pt x="118900" y="28066"/>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2" name="Shape 242"/>
          <p:cNvSpPr/>
          <p:nvPr/>
        </p:nvSpPr>
        <p:spPr>
          <a:xfrm>
            <a:off x="6589663" y="4068277"/>
            <a:ext cx="209400" cy="152400"/>
          </a:xfrm>
          <a:custGeom>
            <a:avLst/>
            <a:gdLst/>
            <a:ahLst/>
            <a:cxnLst/>
            <a:rect l="0" t="0" r="0" b="0"/>
            <a:pathLst>
              <a:path w="120000" h="120000" extrusionOk="0">
                <a:moveTo>
                  <a:pt x="114544" y="105000"/>
                </a:moveTo>
                <a:cubicBezTo>
                  <a:pt x="114544" y="105444"/>
                  <a:pt x="114505" y="105877"/>
                  <a:pt x="114450" y="106305"/>
                </a:cubicBezTo>
                <a:lnTo>
                  <a:pt x="80772" y="60000"/>
                </a:lnTo>
                <a:lnTo>
                  <a:pt x="114450" y="13694"/>
                </a:lnTo>
                <a:cubicBezTo>
                  <a:pt x="114505" y="14122"/>
                  <a:pt x="114544" y="14555"/>
                  <a:pt x="114544" y="15000"/>
                </a:cubicBezTo>
                <a:cubicBezTo>
                  <a:pt x="114544" y="15000"/>
                  <a:pt x="114544" y="105000"/>
                  <a:pt x="114544" y="105000"/>
                </a:cubicBezTo>
                <a:close/>
                <a:moveTo>
                  <a:pt x="109088" y="112500"/>
                </a:moveTo>
                <a:lnTo>
                  <a:pt x="10911" y="112500"/>
                </a:lnTo>
                <a:cubicBezTo>
                  <a:pt x="10272" y="112500"/>
                  <a:pt x="9661" y="112322"/>
                  <a:pt x="9094" y="112044"/>
                </a:cubicBezTo>
                <a:lnTo>
                  <a:pt x="43083" y="65300"/>
                </a:lnTo>
                <a:lnTo>
                  <a:pt x="52444" y="78177"/>
                </a:lnTo>
                <a:cubicBezTo>
                  <a:pt x="54533" y="81050"/>
                  <a:pt x="57266" y="82483"/>
                  <a:pt x="60000" y="82483"/>
                </a:cubicBezTo>
                <a:cubicBezTo>
                  <a:pt x="62733" y="82483"/>
                  <a:pt x="65466" y="81050"/>
                  <a:pt x="67550" y="78177"/>
                </a:cubicBezTo>
                <a:lnTo>
                  <a:pt x="76916" y="65300"/>
                </a:lnTo>
                <a:lnTo>
                  <a:pt x="110911" y="112044"/>
                </a:lnTo>
                <a:cubicBezTo>
                  <a:pt x="110338" y="112322"/>
                  <a:pt x="109733" y="112500"/>
                  <a:pt x="109088" y="112500"/>
                </a:cubicBezTo>
                <a:moveTo>
                  <a:pt x="5455" y="105000"/>
                </a:moveTo>
                <a:lnTo>
                  <a:pt x="5455" y="15000"/>
                </a:lnTo>
                <a:cubicBezTo>
                  <a:pt x="5455" y="14555"/>
                  <a:pt x="5494" y="14122"/>
                  <a:pt x="5550" y="13694"/>
                </a:cubicBezTo>
                <a:lnTo>
                  <a:pt x="39227" y="60000"/>
                </a:lnTo>
                <a:lnTo>
                  <a:pt x="5550" y="106305"/>
                </a:lnTo>
                <a:cubicBezTo>
                  <a:pt x="5494" y="105877"/>
                  <a:pt x="5455" y="105444"/>
                  <a:pt x="5455" y="105000"/>
                </a:cubicBezTo>
                <a:moveTo>
                  <a:pt x="10911" y="7500"/>
                </a:moveTo>
                <a:lnTo>
                  <a:pt x="109088" y="7500"/>
                </a:lnTo>
                <a:cubicBezTo>
                  <a:pt x="109733" y="7500"/>
                  <a:pt x="110338" y="7677"/>
                  <a:pt x="110911" y="7961"/>
                </a:cubicBezTo>
                <a:lnTo>
                  <a:pt x="63694" y="72877"/>
                </a:lnTo>
                <a:cubicBezTo>
                  <a:pt x="62711" y="74233"/>
                  <a:pt x="61394" y="74983"/>
                  <a:pt x="60000" y="74983"/>
                </a:cubicBezTo>
                <a:cubicBezTo>
                  <a:pt x="58605" y="74983"/>
                  <a:pt x="57288" y="74233"/>
                  <a:pt x="56300" y="72877"/>
                </a:cubicBezTo>
                <a:lnTo>
                  <a:pt x="9094" y="7961"/>
                </a:lnTo>
                <a:cubicBezTo>
                  <a:pt x="9661" y="7677"/>
                  <a:pt x="10272" y="7500"/>
                  <a:pt x="10911" y="7500"/>
                </a:cubicBezTo>
                <a:moveTo>
                  <a:pt x="109088" y="0"/>
                </a:moveTo>
                <a:lnTo>
                  <a:pt x="10911" y="0"/>
                </a:lnTo>
                <a:cubicBezTo>
                  <a:pt x="4883" y="0"/>
                  <a:pt x="0" y="6716"/>
                  <a:pt x="0" y="15000"/>
                </a:cubicBezTo>
                <a:lnTo>
                  <a:pt x="0" y="105000"/>
                </a:lnTo>
                <a:cubicBezTo>
                  <a:pt x="0" y="113283"/>
                  <a:pt x="4883" y="120000"/>
                  <a:pt x="10911" y="120000"/>
                </a:cubicBezTo>
                <a:lnTo>
                  <a:pt x="109088" y="120000"/>
                </a:lnTo>
                <a:cubicBezTo>
                  <a:pt x="115116" y="120000"/>
                  <a:pt x="120000" y="113283"/>
                  <a:pt x="120000" y="105000"/>
                </a:cubicBezTo>
                <a:lnTo>
                  <a:pt x="120000" y="15000"/>
                </a:lnTo>
                <a:cubicBezTo>
                  <a:pt x="120000" y="6716"/>
                  <a:pt x="115116" y="0"/>
                  <a:pt x="109088" y="0"/>
                </a:cubicBezTo>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chemeClr val="accent5"/>
              </a:solidFill>
              <a:latin typeface="Lato Light"/>
              <a:ea typeface="Lato Light"/>
              <a:cs typeface="Lato Light"/>
              <a:sym typeface="Lato Light"/>
            </a:endParaRPr>
          </a:p>
        </p:txBody>
      </p:sp>
      <p:sp>
        <p:nvSpPr>
          <p:cNvPr id="243" name="Shape 243"/>
          <p:cNvSpPr/>
          <p:nvPr/>
        </p:nvSpPr>
        <p:spPr>
          <a:xfrm>
            <a:off x="6589663" y="2230527"/>
            <a:ext cx="209400" cy="152400"/>
          </a:xfrm>
          <a:custGeom>
            <a:avLst/>
            <a:gdLst/>
            <a:ahLst/>
            <a:cxnLst/>
            <a:rect l="0" t="0" r="0" b="0"/>
            <a:pathLst>
              <a:path w="120000" h="120000" extrusionOk="0">
                <a:moveTo>
                  <a:pt x="114544" y="105000"/>
                </a:moveTo>
                <a:cubicBezTo>
                  <a:pt x="114544" y="105444"/>
                  <a:pt x="114505" y="105877"/>
                  <a:pt x="114450" y="106305"/>
                </a:cubicBezTo>
                <a:lnTo>
                  <a:pt x="80772" y="60000"/>
                </a:lnTo>
                <a:lnTo>
                  <a:pt x="114450" y="13694"/>
                </a:lnTo>
                <a:cubicBezTo>
                  <a:pt x="114505" y="14122"/>
                  <a:pt x="114544" y="14555"/>
                  <a:pt x="114544" y="15000"/>
                </a:cubicBezTo>
                <a:cubicBezTo>
                  <a:pt x="114544" y="15000"/>
                  <a:pt x="114544" y="105000"/>
                  <a:pt x="114544" y="105000"/>
                </a:cubicBezTo>
                <a:close/>
                <a:moveTo>
                  <a:pt x="109088" y="112500"/>
                </a:moveTo>
                <a:lnTo>
                  <a:pt x="10911" y="112500"/>
                </a:lnTo>
                <a:cubicBezTo>
                  <a:pt x="10272" y="112500"/>
                  <a:pt x="9661" y="112322"/>
                  <a:pt x="9094" y="112044"/>
                </a:cubicBezTo>
                <a:lnTo>
                  <a:pt x="43083" y="65300"/>
                </a:lnTo>
                <a:lnTo>
                  <a:pt x="52444" y="78177"/>
                </a:lnTo>
                <a:cubicBezTo>
                  <a:pt x="54533" y="81050"/>
                  <a:pt x="57266" y="82483"/>
                  <a:pt x="60000" y="82483"/>
                </a:cubicBezTo>
                <a:cubicBezTo>
                  <a:pt x="62733" y="82483"/>
                  <a:pt x="65466" y="81050"/>
                  <a:pt x="67550" y="78177"/>
                </a:cubicBezTo>
                <a:lnTo>
                  <a:pt x="76916" y="65300"/>
                </a:lnTo>
                <a:lnTo>
                  <a:pt x="110911" y="112044"/>
                </a:lnTo>
                <a:cubicBezTo>
                  <a:pt x="110338" y="112322"/>
                  <a:pt x="109733" y="112500"/>
                  <a:pt x="109088" y="112500"/>
                </a:cubicBezTo>
                <a:moveTo>
                  <a:pt x="5455" y="105000"/>
                </a:moveTo>
                <a:lnTo>
                  <a:pt x="5455" y="15000"/>
                </a:lnTo>
                <a:cubicBezTo>
                  <a:pt x="5455" y="14555"/>
                  <a:pt x="5494" y="14122"/>
                  <a:pt x="5550" y="13694"/>
                </a:cubicBezTo>
                <a:lnTo>
                  <a:pt x="39227" y="60000"/>
                </a:lnTo>
                <a:lnTo>
                  <a:pt x="5550" y="106305"/>
                </a:lnTo>
                <a:cubicBezTo>
                  <a:pt x="5494" y="105877"/>
                  <a:pt x="5455" y="105444"/>
                  <a:pt x="5455" y="105000"/>
                </a:cubicBezTo>
                <a:moveTo>
                  <a:pt x="10911" y="7500"/>
                </a:moveTo>
                <a:lnTo>
                  <a:pt x="109088" y="7500"/>
                </a:lnTo>
                <a:cubicBezTo>
                  <a:pt x="109733" y="7500"/>
                  <a:pt x="110338" y="7677"/>
                  <a:pt x="110911" y="7961"/>
                </a:cubicBezTo>
                <a:lnTo>
                  <a:pt x="63694" y="72877"/>
                </a:lnTo>
                <a:cubicBezTo>
                  <a:pt x="62711" y="74233"/>
                  <a:pt x="61394" y="74983"/>
                  <a:pt x="60000" y="74983"/>
                </a:cubicBezTo>
                <a:cubicBezTo>
                  <a:pt x="58605" y="74983"/>
                  <a:pt x="57288" y="74233"/>
                  <a:pt x="56300" y="72877"/>
                </a:cubicBezTo>
                <a:lnTo>
                  <a:pt x="9094" y="7961"/>
                </a:lnTo>
                <a:cubicBezTo>
                  <a:pt x="9661" y="7677"/>
                  <a:pt x="10272" y="7500"/>
                  <a:pt x="10911" y="7500"/>
                </a:cubicBezTo>
                <a:moveTo>
                  <a:pt x="109088" y="0"/>
                </a:moveTo>
                <a:lnTo>
                  <a:pt x="10911" y="0"/>
                </a:lnTo>
                <a:cubicBezTo>
                  <a:pt x="4883" y="0"/>
                  <a:pt x="0" y="6716"/>
                  <a:pt x="0" y="15000"/>
                </a:cubicBezTo>
                <a:lnTo>
                  <a:pt x="0" y="105000"/>
                </a:lnTo>
                <a:cubicBezTo>
                  <a:pt x="0" y="113283"/>
                  <a:pt x="4883" y="120000"/>
                  <a:pt x="10911" y="120000"/>
                </a:cubicBezTo>
                <a:lnTo>
                  <a:pt x="109088" y="120000"/>
                </a:lnTo>
                <a:cubicBezTo>
                  <a:pt x="115116" y="120000"/>
                  <a:pt x="120000" y="113283"/>
                  <a:pt x="120000" y="105000"/>
                </a:cubicBezTo>
                <a:lnTo>
                  <a:pt x="120000" y="15000"/>
                </a:lnTo>
                <a:cubicBezTo>
                  <a:pt x="120000" y="6716"/>
                  <a:pt x="115116" y="0"/>
                  <a:pt x="109088" y="0"/>
                </a:cubicBezTo>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4" name="Shape 244"/>
          <p:cNvSpPr/>
          <p:nvPr/>
        </p:nvSpPr>
        <p:spPr>
          <a:xfrm>
            <a:off x="2580175" y="3772924"/>
            <a:ext cx="610500" cy="488700"/>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5" name="Shape 245"/>
          <p:cNvSpPr/>
          <p:nvPr/>
        </p:nvSpPr>
        <p:spPr>
          <a:xfrm>
            <a:off x="3576676" y="3893312"/>
            <a:ext cx="462000" cy="232200"/>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6" name="Shape 246"/>
          <p:cNvSpPr txBox="1"/>
          <p:nvPr/>
        </p:nvSpPr>
        <p:spPr>
          <a:xfrm>
            <a:off x="1858375" y="4163925"/>
            <a:ext cx="20541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4. </a:t>
            </a:r>
            <a:r>
              <a:rPr lang="en" sz="1000" b="1">
                <a:latin typeface="Consolas"/>
                <a:ea typeface="Consolas"/>
                <a:cs typeface="Consolas"/>
                <a:sym typeface="Consolas"/>
              </a:rPr>
              <a:t>POST /bus/refresh</a:t>
            </a:r>
            <a:endParaRPr sz="1000" b="1">
              <a:latin typeface="Consolas"/>
              <a:ea typeface="Consolas"/>
              <a:cs typeface="Consolas"/>
              <a:sym typeface="Consolas"/>
            </a:endParaRPr>
          </a:p>
        </p:txBody>
      </p:sp>
      <p:sp>
        <p:nvSpPr>
          <p:cNvPr id="247" name="Shape 247"/>
          <p:cNvSpPr/>
          <p:nvPr/>
        </p:nvSpPr>
        <p:spPr>
          <a:xfrm>
            <a:off x="1566675" y="2351105"/>
            <a:ext cx="462000" cy="441300"/>
          </a:xfrm>
          <a:custGeom>
            <a:avLst/>
            <a:gdLst/>
            <a:ahLst/>
            <a:cxnLst/>
            <a:rect l="0" t="0" r="0" b="0"/>
            <a:pathLst>
              <a:path w="120000" h="120000" extrusionOk="0">
                <a:moveTo>
                  <a:pt x="117272" y="0"/>
                </a:moveTo>
                <a:lnTo>
                  <a:pt x="79088" y="0"/>
                </a:lnTo>
                <a:cubicBezTo>
                  <a:pt x="77588" y="0"/>
                  <a:pt x="76361" y="1222"/>
                  <a:pt x="76361" y="2727"/>
                </a:cubicBezTo>
                <a:cubicBezTo>
                  <a:pt x="76361" y="4233"/>
                  <a:pt x="77588" y="5455"/>
                  <a:pt x="79088" y="5455"/>
                </a:cubicBezTo>
                <a:lnTo>
                  <a:pt x="110688" y="5455"/>
                </a:lnTo>
                <a:lnTo>
                  <a:pt x="66255" y="49888"/>
                </a:lnTo>
                <a:cubicBezTo>
                  <a:pt x="65761" y="50383"/>
                  <a:pt x="65455" y="51066"/>
                  <a:pt x="65455" y="51816"/>
                </a:cubicBezTo>
                <a:cubicBezTo>
                  <a:pt x="65455" y="53327"/>
                  <a:pt x="66677" y="54544"/>
                  <a:pt x="68183" y="54544"/>
                </a:cubicBezTo>
                <a:cubicBezTo>
                  <a:pt x="68933" y="54544"/>
                  <a:pt x="69616" y="54244"/>
                  <a:pt x="70111" y="53744"/>
                </a:cubicBezTo>
                <a:lnTo>
                  <a:pt x="114544" y="9311"/>
                </a:lnTo>
                <a:lnTo>
                  <a:pt x="114544" y="40911"/>
                </a:lnTo>
                <a:cubicBezTo>
                  <a:pt x="114544" y="42416"/>
                  <a:pt x="115766" y="43638"/>
                  <a:pt x="117272" y="43638"/>
                </a:cubicBezTo>
                <a:cubicBezTo>
                  <a:pt x="118777" y="43638"/>
                  <a:pt x="120000" y="42416"/>
                  <a:pt x="120000" y="40911"/>
                </a:cubicBezTo>
                <a:lnTo>
                  <a:pt x="120000" y="2727"/>
                </a:lnTo>
                <a:cubicBezTo>
                  <a:pt x="120000" y="1222"/>
                  <a:pt x="118777" y="0"/>
                  <a:pt x="117272" y="0"/>
                </a:cubicBezTo>
                <a:moveTo>
                  <a:pt x="51816" y="65455"/>
                </a:moveTo>
                <a:cubicBezTo>
                  <a:pt x="51066" y="65455"/>
                  <a:pt x="50383" y="65761"/>
                  <a:pt x="49888" y="66255"/>
                </a:cubicBezTo>
                <a:lnTo>
                  <a:pt x="5455" y="110688"/>
                </a:lnTo>
                <a:lnTo>
                  <a:pt x="5455" y="79088"/>
                </a:lnTo>
                <a:cubicBezTo>
                  <a:pt x="5455" y="77588"/>
                  <a:pt x="4233" y="76361"/>
                  <a:pt x="2727" y="76361"/>
                </a:cubicBezTo>
                <a:cubicBezTo>
                  <a:pt x="1222" y="76361"/>
                  <a:pt x="0" y="77588"/>
                  <a:pt x="0" y="79088"/>
                </a:cubicBezTo>
                <a:lnTo>
                  <a:pt x="0" y="117272"/>
                </a:lnTo>
                <a:cubicBezTo>
                  <a:pt x="0" y="118777"/>
                  <a:pt x="1222" y="120000"/>
                  <a:pt x="2727" y="120000"/>
                </a:cubicBezTo>
                <a:lnTo>
                  <a:pt x="40911" y="120000"/>
                </a:lnTo>
                <a:cubicBezTo>
                  <a:pt x="42411" y="120000"/>
                  <a:pt x="43638" y="118777"/>
                  <a:pt x="43638" y="117272"/>
                </a:cubicBezTo>
                <a:cubicBezTo>
                  <a:pt x="43638" y="115766"/>
                  <a:pt x="42411" y="114544"/>
                  <a:pt x="40911" y="114544"/>
                </a:cubicBezTo>
                <a:lnTo>
                  <a:pt x="9311" y="114544"/>
                </a:lnTo>
                <a:lnTo>
                  <a:pt x="53744" y="70111"/>
                </a:lnTo>
                <a:cubicBezTo>
                  <a:pt x="54238" y="69616"/>
                  <a:pt x="54544" y="68933"/>
                  <a:pt x="54544" y="68183"/>
                </a:cubicBezTo>
                <a:cubicBezTo>
                  <a:pt x="54544" y="66677"/>
                  <a:pt x="53322" y="65455"/>
                  <a:pt x="51816" y="65455"/>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8" name="Shape 248"/>
          <p:cNvSpPr txBox="1"/>
          <p:nvPr/>
        </p:nvSpPr>
        <p:spPr>
          <a:xfrm>
            <a:off x="6704316" y="4125500"/>
            <a:ext cx="1399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5. Send Update</a:t>
            </a:r>
            <a:endParaRPr sz="1000"/>
          </a:p>
        </p:txBody>
      </p:sp>
      <p:sp>
        <p:nvSpPr>
          <p:cNvPr id="249" name="Shape 249"/>
          <p:cNvSpPr txBox="1"/>
          <p:nvPr/>
        </p:nvSpPr>
        <p:spPr>
          <a:xfrm>
            <a:off x="6704316" y="1789350"/>
            <a:ext cx="1399500" cy="3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6. Receive Update</a:t>
            </a:r>
            <a:endParaRPr sz="1000"/>
          </a:p>
        </p:txBody>
      </p:sp>
    </p:spTree>
    <p:extLst>
      <p:ext uri="{BB962C8B-B14F-4D97-AF65-F5344CB8AC3E}">
        <p14:creationId xmlns:p14="http://schemas.microsoft.com/office/powerpoint/2010/main" val="40376735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 Config Server</a:t>
            </a:r>
            <a:endParaRPr/>
          </a:p>
        </p:txBody>
      </p:sp>
      <p:sp>
        <p:nvSpPr>
          <p:cNvPr id="255" name="Shape 255"/>
          <p:cNvSpPr txBox="1">
            <a:spLocks noGrp="1"/>
          </p:cNvSpPr>
          <p:nvPr>
            <p:ph type="body" idx="1"/>
          </p:nvPr>
        </p:nvSpPr>
        <p:spPr>
          <a:xfrm>
            <a:off x="915400" y="900400"/>
            <a:ext cx="42348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Cloud Foundry Marketplace  </a:t>
            </a:r>
            <a:endParaRPr sz="1800" b="1">
              <a:solidFill>
                <a:schemeClr val="lt2"/>
              </a:solidFill>
            </a:endParaRPr>
          </a:p>
          <a:p>
            <a:pPr marL="457200" marR="0" lvl="0" indent="-342900" algn="l" rtl="0">
              <a:lnSpc>
                <a:spcPct val="110000"/>
              </a:lnSpc>
              <a:spcBef>
                <a:spcPts val="1000"/>
              </a:spcBef>
              <a:spcAft>
                <a:spcPts val="0"/>
              </a:spcAft>
              <a:buClr>
                <a:schemeClr val="dk1"/>
              </a:buClr>
              <a:buSzPts val="1800"/>
              <a:buFont typeface="Proxima Nova"/>
              <a:buChar char="●"/>
            </a:pPr>
            <a:r>
              <a:rPr lang="en" sz="1800"/>
              <a:t>Automated Config Server Deployment</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Specify Git URL</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Bind onto Cloud Foundry App</a:t>
            </a:r>
            <a:endParaRPr sz="1800"/>
          </a:p>
          <a:p>
            <a:pPr marL="457200" marR="0" lvl="0" indent="-342900" algn="l" rtl="0">
              <a:lnSpc>
                <a:spcPct val="110000"/>
              </a:lnSpc>
              <a:spcBef>
                <a:spcPts val="1000"/>
              </a:spcBef>
              <a:spcAft>
                <a:spcPts val="1000"/>
              </a:spcAft>
              <a:buClr>
                <a:schemeClr val="folHlink"/>
              </a:buClr>
              <a:buSzPts val="1800"/>
              <a:buFont typeface="Arial"/>
              <a:buChar char="●"/>
            </a:pPr>
            <a:r>
              <a:rPr lang="en" sz="1800" i="1"/>
              <a:t>Optionally</a:t>
            </a:r>
            <a:r>
              <a:rPr lang="en" sz="1800"/>
              <a:t> bind in RabbitMQ for Cloud Bus</a:t>
            </a:r>
            <a:endParaRPr sz="1800"/>
          </a:p>
        </p:txBody>
      </p:sp>
      <p:pic>
        <p:nvPicPr>
          <p:cNvPr id="256" name="Shape 256"/>
          <p:cNvPicPr preferRelativeResize="0"/>
          <p:nvPr/>
        </p:nvPicPr>
        <p:blipFill>
          <a:blip r:embed="rId3">
            <a:alphaModFix/>
          </a:blip>
          <a:stretch>
            <a:fillRect/>
          </a:stretch>
        </p:blipFill>
        <p:spPr>
          <a:xfrm>
            <a:off x="4802875" y="1385438"/>
            <a:ext cx="3778125" cy="601325"/>
          </a:xfrm>
          <a:prstGeom prst="rect">
            <a:avLst/>
          </a:prstGeom>
          <a:noFill/>
          <a:ln>
            <a:noFill/>
          </a:ln>
        </p:spPr>
      </p:pic>
      <p:sp>
        <p:nvSpPr>
          <p:cNvPr id="257" name="Shape 257"/>
          <p:cNvSpPr/>
          <p:nvPr/>
        </p:nvSpPr>
        <p:spPr>
          <a:xfrm>
            <a:off x="5190125" y="2667023"/>
            <a:ext cx="3003627" cy="2002876"/>
          </a:xfrm>
          <a:prstGeom prst="rect">
            <a:avLst/>
          </a:prstGeom>
          <a:noFill/>
          <a:ln>
            <a:noFill/>
          </a:ln>
        </p:spPr>
      </p:sp>
    </p:spTree>
    <p:extLst>
      <p:ext uri="{BB962C8B-B14F-4D97-AF65-F5344CB8AC3E}">
        <p14:creationId xmlns:p14="http://schemas.microsoft.com/office/powerpoint/2010/main" val="580283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63" name="Shape 263"/>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SIX</a:t>
            </a:r>
            <a:endParaRPr/>
          </a:p>
        </p:txBody>
      </p:sp>
    </p:spTree>
    <p:extLst>
      <p:ext uri="{BB962C8B-B14F-4D97-AF65-F5344CB8AC3E}">
        <p14:creationId xmlns:p14="http://schemas.microsoft.com/office/powerpoint/2010/main" val="227171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graphicFrame>
        <p:nvGraphicFramePr>
          <p:cNvPr id="74" name="Shape 74"/>
          <p:cNvGraphicFramePr/>
          <p:nvPr>
            <p:extLst>
              <p:ext uri="{D42A27DB-BD31-4B8C-83A1-F6EECF244321}">
                <p14:modId xmlns:p14="http://schemas.microsoft.com/office/powerpoint/2010/main" val="1452477470"/>
              </p:ext>
            </p:extLst>
          </p:nvPr>
        </p:nvGraphicFramePr>
        <p:xfrm>
          <a:off x="839969" y="539750"/>
          <a:ext cx="7262050" cy="4264896"/>
        </p:xfrm>
        <a:graphic>
          <a:graphicData uri="http://schemas.openxmlformats.org/drawingml/2006/table">
            <a:tbl>
              <a:tblPr firstRow="1" bandRow="1">
                <a:noFill/>
                <a:tableStyleId>{5350FED2-1423-400D-8B5D-4998E43C065E}</a:tableStyleId>
              </a:tblPr>
              <a:tblGrid>
                <a:gridCol w="3631025">
                  <a:extLst>
                    <a:ext uri="{9D8B030D-6E8A-4147-A177-3AD203B41FA5}">
                      <a16:colId xmlns="" xmlns:a16="http://schemas.microsoft.com/office/drawing/2014/main" val="20000"/>
                    </a:ext>
                  </a:extLst>
                </a:gridCol>
                <a:gridCol w="3631025">
                  <a:extLst>
                    <a:ext uri="{9D8B030D-6E8A-4147-A177-3AD203B41FA5}">
                      <a16:colId xmlns="" xmlns:a16="http://schemas.microsoft.com/office/drawing/2014/main" val="20001"/>
                    </a:ext>
                  </a:extLst>
                </a:gridCol>
              </a:tblGrid>
              <a:tr h="478495">
                <a:tc>
                  <a:txBody>
                    <a:bodyPr/>
                    <a:lstStyle/>
                    <a:p>
                      <a:pPr marL="0" marR="0" lvl="0" indent="0" algn="ctr" rtl="0">
                        <a:spcBef>
                          <a:spcPts val="0"/>
                        </a:spcBef>
                        <a:buSzPct val="25000"/>
                        <a:buNone/>
                      </a:pPr>
                      <a:r>
                        <a:rPr lang="en-US" sz="1800" dirty="0">
                          <a:latin typeface="Proxima Nova Rg" panose="02000506030000020004" pitchFamily="2" charset="0"/>
                          <a:ea typeface="Proxima Nova"/>
                          <a:cs typeface="Proxima Nova"/>
                          <a:sym typeface="Proxima Nova"/>
                        </a:rPr>
                        <a:t>Microservices architecture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chemeClr val="accent2"/>
                    </a:solidFill>
                  </a:tcPr>
                </a:tc>
                <a:tc>
                  <a:txBody>
                    <a:bodyPr/>
                    <a:lstStyle/>
                    <a:p>
                      <a:pPr marL="0" marR="0" lvl="0" indent="0" algn="ctr" rtl="0">
                        <a:spcBef>
                          <a:spcPts val="0"/>
                        </a:spcBef>
                        <a:buSzPct val="25000"/>
                        <a:buNone/>
                      </a:pPr>
                      <a:r>
                        <a:rPr lang="en-US" sz="1800">
                          <a:latin typeface="Proxima Nova Rg" panose="02000506030000020004" pitchFamily="2" charset="0"/>
                          <a:ea typeface="Proxima Nova"/>
                          <a:cs typeface="Proxima Nova"/>
                          <a:sym typeface="Proxima Nova"/>
                        </a:rPr>
                        <a:t>Monolithic architecture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0"/>
                  </a:ext>
                </a:extLst>
              </a:tr>
              <a:tr h="477380">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Single focused services.</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Software solves many challenges in one software package.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1"/>
                  </a:ext>
                </a:extLst>
              </a:tr>
              <a:tr h="478495">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Loosely coupled.</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Tightly coupled.</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2"/>
                  </a:ext>
                </a:extLst>
              </a:tr>
              <a:tr h="371299">
                <a:tc>
                  <a:txBody>
                    <a:bodyPr/>
                    <a:lstStyle/>
                    <a:p>
                      <a:pPr marL="0" marR="0" lvl="0" indent="0" algn="l" rtl="0">
                        <a:spcBef>
                          <a:spcPts val="0"/>
                        </a:spcBef>
                        <a:buSzPct val="25000"/>
                        <a:buNone/>
                      </a:pPr>
                      <a:r>
                        <a:rPr lang="en-US" sz="1200" b="0" i="0">
                          <a:solidFill>
                            <a:schemeClr val="lt1"/>
                          </a:solidFill>
                          <a:latin typeface="Proxima Nova Rg" panose="02000506030000020004" pitchFamily="2" charset="0"/>
                          <a:ea typeface="Proxima Nova"/>
                          <a:cs typeface="Proxima Nova"/>
                          <a:sym typeface="Proxima Nova"/>
                        </a:rPr>
                        <a:t>Delivered continuously.</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Delivered all together, on a schedule.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3"/>
                  </a:ext>
                </a:extLst>
              </a:tr>
              <a:tr h="383443">
                <a:tc>
                  <a:txBody>
                    <a:bodyPr/>
                    <a:lstStyle/>
                    <a:p>
                      <a:pPr marL="0" marR="0" lvl="0" indent="0" algn="l" rtl="0">
                        <a:spcBef>
                          <a:spcPts val="0"/>
                        </a:spcBef>
                        <a:buSzPct val="25000"/>
                        <a:buNone/>
                      </a:pPr>
                      <a:r>
                        <a:rPr lang="en-US" sz="1200" b="0" i="0">
                          <a:solidFill>
                            <a:schemeClr val="lt1"/>
                          </a:solidFill>
                          <a:latin typeface="Proxima Nova Rg" panose="02000506030000020004" pitchFamily="2" charset="0"/>
                          <a:ea typeface="Proxima Nova"/>
                          <a:cs typeface="Proxima Nova"/>
                          <a:sym typeface="Proxima Nova"/>
                        </a:rPr>
                        <a:t>Scale independently.</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Scale everything together.</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4"/>
                  </a:ext>
                </a:extLst>
              </a:tr>
              <a:tr h="466350">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Independent teams own service lifecycle.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Many teams own pieces of the service lifecycle.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5"/>
                  </a:ext>
                </a:extLst>
              </a:tr>
              <a:tr h="569984">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Emphasis on distributed systems patterns.</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Emphasis on delivery and organizational processes.</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6"/>
                  </a:ext>
                </a:extLst>
              </a:tr>
              <a:tr h="519725">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Diverse technologie</a:t>
                      </a:r>
                      <a:r>
                        <a:rPr lang="en-US" sz="1200" b="0" i="0" baseline="0" dirty="0">
                          <a:solidFill>
                            <a:schemeClr val="lt1"/>
                          </a:solidFill>
                          <a:latin typeface="Proxima Nova Rg" panose="02000506030000020004" pitchFamily="2" charset="0"/>
                          <a:ea typeface="Proxima Nova"/>
                          <a:cs typeface="Proxima Nova"/>
                          <a:sym typeface="Proxima Nova"/>
                        </a:rPr>
                        <a:t>s managed through automation.</a:t>
                      </a:r>
                      <a:endParaRPr lang="en-US" sz="12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9525" cap="flat" cmpd="sng">
                      <a:solidFill>
                        <a:srgbClr val="000000">
                          <a:alpha val="0"/>
                        </a:srgbClr>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Single,</a:t>
                      </a:r>
                      <a:r>
                        <a:rPr lang="en-US" sz="1200" b="0" i="0" baseline="0" dirty="0">
                          <a:solidFill>
                            <a:schemeClr val="lt1"/>
                          </a:solidFill>
                          <a:latin typeface="Proxima Nova Rg" panose="02000506030000020004" pitchFamily="2" charset="0"/>
                          <a:ea typeface="Proxima Nova"/>
                          <a:cs typeface="Proxima Nova"/>
                          <a:sym typeface="Proxima Nova"/>
                        </a:rPr>
                        <a:t> long-lived technology stacks.</a:t>
                      </a:r>
                      <a:endParaRPr lang="en-US" sz="12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lgn="ctr">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23323D"/>
                    </a:solidFill>
                  </a:tcPr>
                </a:tc>
                <a:extLst>
                  <a:ext uri="{0D108BD9-81ED-4DB2-BD59-A6C34878D82A}">
                    <a16:rowId xmlns="" xmlns:a16="http://schemas.microsoft.com/office/drawing/2014/main" val="10007"/>
                  </a:ext>
                </a:extLst>
              </a:tr>
              <a:tr h="519725">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Short onboarding</a:t>
                      </a:r>
                      <a:r>
                        <a:rPr lang="en-US" sz="1200" b="0" i="0" baseline="0" dirty="0">
                          <a:solidFill>
                            <a:schemeClr val="lt1"/>
                          </a:solidFill>
                          <a:latin typeface="Proxima Nova Rg" panose="02000506030000020004" pitchFamily="2" charset="0"/>
                          <a:ea typeface="Proxima Nova"/>
                          <a:cs typeface="Proxima Nova"/>
                          <a:sym typeface="Proxima Nova"/>
                        </a:rPr>
                        <a:t> period for new developers.</a:t>
                      </a:r>
                      <a:endParaRPr lang="en-US" sz="12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9525" cap="flat" cmpd="sng">
                      <a:solidFill>
                        <a:srgbClr val="000000">
                          <a:alpha val="0"/>
                        </a:srgbClr>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tc>
                  <a:txBody>
                    <a:bodyPr/>
                    <a:lstStyle/>
                    <a:p>
                      <a:pPr marL="0" marR="0" lvl="0" indent="0" algn="l" rtl="0">
                        <a:spcBef>
                          <a:spcPts val="0"/>
                        </a:spcBef>
                        <a:buSzPct val="25000"/>
                        <a:buNone/>
                      </a:pPr>
                      <a:r>
                        <a:rPr lang="en-US" sz="1200" b="0" i="0" dirty="0">
                          <a:solidFill>
                            <a:schemeClr val="lt1"/>
                          </a:solidFill>
                          <a:latin typeface="Proxima Nova Rg" panose="02000506030000020004" pitchFamily="2" charset="0"/>
                          <a:ea typeface="Proxima Nova"/>
                          <a:cs typeface="Proxima Nova"/>
                          <a:sym typeface="Proxima Nova"/>
                        </a:rPr>
                        <a:t>Larger codebase</a:t>
                      </a:r>
                      <a:r>
                        <a:rPr lang="en-US" sz="1200" b="0" i="0" baseline="0" dirty="0">
                          <a:solidFill>
                            <a:schemeClr val="lt1"/>
                          </a:solidFill>
                          <a:latin typeface="Proxima Nova Rg" panose="02000506030000020004" pitchFamily="2" charset="0"/>
                          <a:ea typeface="Proxima Nova"/>
                          <a:cs typeface="Proxima Nova"/>
                          <a:sym typeface="Proxima Nova"/>
                        </a:rPr>
                        <a:t> requires significant time to ramp up new team members.</a:t>
                      </a:r>
                      <a:endParaRPr lang="en-US" sz="1200" b="0" i="0" dirty="0">
                        <a:solidFill>
                          <a:schemeClr val="lt1"/>
                        </a:solidFill>
                        <a:latin typeface="Proxima Nova Rg" panose="02000506030000020004" pitchFamily="2" charset="0"/>
                        <a:ea typeface="Proxima Nova"/>
                        <a:cs typeface="Proxima Nova"/>
                        <a:sym typeface="Proxima Nova"/>
                      </a:endParaRPr>
                    </a:p>
                  </a:txBody>
                  <a:tcPr marL="91450" marR="91450" marT="45725" marB="45725">
                    <a:lnL w="12700" cap="flat" cmpd="sng" algn="ctr">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extLst>
                  <a:ext uri="{0D108BD9-81ED-4DB2-BD59-A6C34878D82A}">
                    <a16:rowId xmlns="" xmlns:a16="http://schemas.microsoft.com/office/drawing/2014/main" val="10008"/>
                  </a:ext>
                </a:extLst>
              </a:tr>
            </a:tbl>
          </a:graphicData>
        </a:graphic>
      </p:graphicFrame>
      <p:sp>
        <p:nvSpPr>
          <p:cNvPr id="2" name="Rectangle 1"/>
          <p:cNvSpPr/>
          <p:nvPr/>
        </p:nvSpPr>
        <p:spPr>
          <a:xfrm>
            <a:off x="653905" y="4348716"/>
            <a:ext cx="7634177" cy="552893"/>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4" name="Rectangle 3"/>
          <p:cNvSpPr/>
          <p:nvPr/>
        </p:nvSpPr>
        <p:spPr>
          <a:xfrm>
            <a:off x="653904" y="3795823"/>
            <a:ext cx="7634177" cy="552893"/>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5" name="Rectangle 4"/>
          <p:cNvSpPr/>
          <p:nvPr/>
        </p:nvSpPr>
        <p:spPr>
          <a:xfrm>
            <a:off x="648588" y="3242930"/>
            <a:ext cx="7634177" cy="552893"/>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6" name="Rectangle 5"/>
          <p:cNvSpPr/>
          <p:nvPr/>
        </p:nvSpPr>
        <p:spPr>
          <a:xfrm>
            <a:off x="653904" y="2787000"/>
            <a:ext cx="7634177" cy="552893"/>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7" name="Rectangle 6"/>
          <p:cNvSpPr/>
          <p:nvPr/>
        </p:nvSpPr>
        <p:spPr>
          <a:xfrm>
            <a:off x="648587" y="2362967"/>
            <a:ext cx="7634177" cy="471258"/>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8" name="Rectangle 7"/>
          <p:cNvSpPr/>
          <p:nvPr/>
        </p:nvSpPr>
        <p:spPr>
          <a:xfrm>
            <a:off x="753141" y="2045704"/>
            <a:ext cx="7634177" cy="332592"/>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9" name="Rectangle 8"/>
          <p:cNvSpPr/>
          <p:nvPr/>
        </p:nvSpPr>
        <p:spPr>
          <a:xfrm>
            <a:off x="648587" y="1536608"/>
            <a:ext cx="7634177" cy="556321"/>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
        <p:nvSpPr>
          <p:cNvPr id="10" name="Rectangle 9"/>
          <p:cNvSpPr/>
          <p:nvPr/>
        </p:nvSpPr>
        <p:spPr>
          <a:xfrm>
            <a:off x="648586" y="1062841"/>
            <a:ext cx="7634177" cy="477196"/>
          </a:xfrm>
          <a:prstGeom prst="rect">
            <a:avLst/>
          </a:prstGeom>
          <a:solidFill>
            <a:srgbClr val="22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2" charset="0"/>
            </a:endParaRPr>
          </a:p>
        </p:txBody>
      </p:sp>
    </p:spTree>
    <p:extLst>
      <p:ext uri="{BB962C8B-B14F-4D97-AF65-F5344CB8AC3E}">
        <p14:creationId xmlns:p14="http://schemas.microsoft.com/office/powerpoint/2010/main" val="1150219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 Discovery</a:t>
            </a: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SEVEN</a:t>
            </a:r>
            <a:endParaRPr/>
          </a:p>
        </p:txBody>
      </p:sp>
    </p:spTree>
    <p:extLst>
      <p:ext uri="{BB962C8B-B14F-4D97-AF65-F5344CB8AC3E}">
        <p14:creationId xmlns:p14="http://schemas.microsoft.com/office/powerpoint/2010/main" val="18019357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Distributed Service Challenges</a:t>
            </a:r>
            <a:endParaRPr/>
          </a:p>
        </p:txBody>
      </p:sp>
      <p:sp>
        <p:nvSpPr>
          <p:cNvPr id="177" name="Shape 177"/>
          <p:cNvSpPr txBox="1">
            <a:spLocks noGrp="1"/>
          </p:cNvSpPr>
          <p:nvPr>
            <p:ph type="body" idx="1"/>
          </p:nvPr>
        </p:nvSpPr>
        <p:spPr>
          <a:xfrm>
            <a:off x="915400" y="900400"/>
            <a:ext cx="46434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Service Discovery  </a:t>
            </a:r>
            <a:endParaRPr sz="1800" b="1">
              <a:solidFill>
                <a:schemeClr val="lt2"/>
              </a:solidFill>
            </a:endParaRPr>
          </a:p>
          <a:p>
            <a:pPr marL="457200" lvl="0" indent="-317500" rtl="0">
              <a:spcBef>
                <a:spcPts val="1000"/>
              </a:spcBef>
              <a:spcAft>
                <a:spcPts val="0"/>
              </a:spcAft>
              <a:buClr>
                <a:schemeClr val="dk1"/>
              </a:buClr>
              <a:buSzPts val="1400"/>
              <a:buFont typeface="Proxima Nova"/>
              <a:buChar char="●"/>
            </a:pPr>
            <a:r>
              <a:rPr lang="en"/>
              <a:t>Dependencies are not Inter-Process Method Calls </a:t>
            </a:r>
            <a:endParaRPr/>
          </a:p>
          <a:p>
            <a:pPr marL="457200" lvl="0" indent="-317500" rtl="0">
              <a:spcBef>
                <a:spcPts val="1000"/>
              </a:spcBef>
              <a:spcAft>
                <a:spcPts val="0"/>
              </a:spcAft>
              <a:buClr>
                <a:schemeClr val="folHlink"/>
              </a:buClr>
              <a:buSzPts val="1400"/>
              <a:buFont typeface="Arial"/>
              <a:buChar char="●"/>
            </a:pPr>
            <a:r>
              <a:rPr lang="en"/>
              <a:t>Manual Configurations are difficult</a:t>
            </a:r>
            <a:endParaRPr/>
          </a:p>
          <a:p>
            <a:pPr marL="457200" lvl="0" indent="-317500" rtl="0">
              <a:spcBef>
                <a:spcPts val="1000"/>
              </a:spcBef>
              <a:spcAft>
                <a:spcPts val="0"/>
              </a:spcAft>
              <a:buClr>
                <a:schemeClr val="folHlink"/>
              </a:buClr>
              <a:buSzPts val="1400"/>
              <a:buFont typeface="Arial"/>
              <a:buChar char="●"/>
            </a:pPr>
            <a:r>
              <a:rPr lang="en"/>
              <a:t>Past Attempts</a:t>
            </a:r>
            <a:endParaRPr/>
          </a:p>
          <a:p>
            <a:pPr marL="914400" lvl="1" indent="-317500" rtl="0">
              <a:spcBef>
                <a:spcPts val="1000"/>
              </a:spcBef>
              <a:spcAft>
                <a:spcPts val="0"/>
              </a:spcAft>
              <a:buClr>
                <a:schemeClr val="folHlink"/>
              </a:buClr>
              <a:buSzPts val="1400"/>
              <a:buFont typeface="Arial"/>
              <a:buChar char="○"/>
            </a:pPr>
            <a:r>
              <a:rPr lang="en"/>
              <a:t>Service Locators</a:t>
            </a:r>
            <a:endParaRPr/>
          </a:p>
          <a:p>
            <a:pPr marL="914400" lvl="1" indent="-317500" rtl="0">
              <a:spcBef>
                <a:spcPts val="1000"/>
              </a:spcBef>
              <a:spcAft>
                <a:spcPts val="0"/>
              </a:spcAft>
              <a:buClr>
                <a:schemeClr val="folHlink"/>
              </a:buClr>
              <a:buSzPts val="1400"/>
              <a:buFont typeface="Arial"/>
              <a:buChar char="○"/>
            </a:pPr>
            <a:r>
              <a:rPr lang="en"/>
              <a:t>Dependency Injection</a:t>
            </a:r>
            <a:endParaRPr/>
          </a:p>
          <a:p>
            <a:pPr marL="914400" lvl="1" indent="-317500" rtl="0">
              <a:spcBef>
                <a:spcPts val="1000"/>
              </a:spcBef>
              <a:spcAft>
                <a:spcPts val="1000"/>
              </a:spcAft>
              <a:buClr>
                <a:schemeClr val="folHlink"/>
              </a:buClr>
              <a:buSzPts val="1400"/>
              <a:buFont typeface="Arial"/>
              <a:buChar char="○"/>
            </a:pPr>
            <a:r>
              <a:rPr lang="en"/>
              <a:t>Service Registries</a:t>
            </a:r>
            <a:endParaRPr/>
          </a:p>
        </p:txBody>
      </p:sp>
    </p:spTree>
    <p:extLst>
      <p:ext uri="{BB962C8B-B14F-4D97-AF65-F5344CB8AC3E}">
        <p14:creationId xmlns:p14="http://schemas.microsoft.com/office/powerpoint/2010/main" val="4779290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Service Discovery Pattern</a:t>
            </a:r>
            <a:endParaRPr/>
          </a:p>
        </p:txBody>
      </p:sp>
      <p:sp>
        <p:nvSpPr>
          <p:cNvPr id="183" name="Shape 183"/>
          <p:cNvSpPr/>
          <p:nvPr/>
        </p:nvSpPr>
        <p:spPr>
          <a:xfrm rot="1163" flipH="1">
            <a:off x="2104770" y="3337173"/>
            <a:ext cx="887100" cy="6639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84" name="Shape 184"/>
          <p:cNvSpPr/>
          <p:nvPr/>
        </p:nvSpPr>
        <p:spPr>
          <a:xfrm>
            <a:off x="4020550" y="1437703"/>
            <a:ext cx="663900" cy="664200"/>
          </a:xfrm>
          <a:custGeom>
            <a:avLst/>
            <a:gdLst/>
            <a:ahLst/>
            <a:cxnLst/>
            <a:rect l="0" t="0" r="0" b="0"/>
            <a:pathLst>
              <a:path w="120000" h="120000" extrusionOk="0">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moveTo>
                  <a:pt x="39666" y="78783"/>
                </a:moveTo>
                <a:cubicBezTo>
                  <a:pt x="38722" y="76338"/>
                  <a:pt x="38183" y="73688"/>
                  <a:pt x="38183" y="70911"/>
                </a:cubicBezTo>
                <a:cubicBezTo>
                  <a:pt x="38183" y="58861"/>
                  <a:pt x="47950" y="49088"/>
                  <a:pt x="60000" y="49088"/>
                </a:cubicBezTo>
                <a:cubicBezTo>
                  <a:pt x="62777" y="49088"/>
                  <a:pt x="65427" y="49633"/>
                  <a:pt x="67872" y="50577"/>
                </a:cubicBezTo>
                <a:lnTo>
                  <a:pt x="73427" y="47188"/>
                </a:lnTo>
                <a:cubicBezTo>
                  <a:pt x="69461" y="44938"/>
                  <a:pt x="64888" y="43638"/>
                  <a:pt x="60000" y="43638"/>
                </a:cubicBezTo>
                <a:cubicBezTo>
                  <a:pt x="44938" y="43638"/>
                  <a:pt x="32727" y="55850"/>
                  <a:pt x="32727" y="70911"/>
                </a:cubicBezTo>
                <a:cubicBezTo>
                  <a:pt x="32727" y="75794"/>
                  <a:pt x="34027" y="80372"/>
                  <a:pt x="36277" y="84338"/>
                </a:cubicBezTo>
                <a:cubicBezTo>
                  <a:pt x="36277" y="84338"/>
                  <a:pt x="39666" y="78783"/>
                  <a:pt x="39666" y="78783"/>
                </a:cubicBezTo>
                <a:close/>
                <a:moveTo>
                  <a:pt x="80333" y="63038"/>
                </a:moveTo>
                <a:cubicBezTo>
                  <a:pt x="81277" y="65483"/>
                  <a:pt x="81816" y="68127"/>
                  <a:pt x="81816" y="70911"/>
                </a:cubicBezTo>
                <a:cubicBezTo>
                  <a:pt x="81816" y="82955"/>
                  <a:pt x="72050" y="92727"/>
                  <a:pt x="60000" y="92727"/>
                </a:cubicBezTo>
                <a:cubicBezTo>
                  <a:pt x="57222" y="92727"/>
                  <a:pt x="54572" y="92188"/>
                  <a:pt x="52127" y="91238"/>
                </a:cubicBezTo>
                <a:lnTo>
                  <a:pt x="46572" y="94633"/>
                </a:lnTo>
                <a:cubicBezTo>
                  <a:pt x="50538" y="96883"/>
                  <a:pt x="55111" y="98183"/>
                  <a:pt x="60000" y="98183"/>
                </a:cubicBezTo>
                <a:cubicBezTo>
                  <a:pt x="75061" y="98183"/>
                  <a:pt x="87272" y="85972"/>
                  <a:pt x="87272" y="70911"/>
                </a:cubicBezTo>
                <a:cubicBezTo>
                  <a:pt x="87272" y="66022"/>
                  <a:pt x="85972" y="61450"/>
                  <a:pt x="83722" y="57477"/>
                </a:cubicBezTo>
                <a:cubicBezTo>
                  <a:pt x="83722" y="57477"/>
                  <a:pt x="80333" y="63038"/>
                  <a:pt x="80333" y="63038"/>
                </a:cubicBezTo>
                <a:close/>
                <a:moveTo>
                  <a:pt x="58072" y="68983"/>
                </a:moveTo>
                <a:cubicBezTo>
                  <a:pt x="59138" y="67916"/>
                  <a:pt x="60861" y="67916"/>
                  <a:pt x="61927" y="68983"/>
                </a:cubicBezTo>
                <a:cubicBezTo>
                  <a:pt x="62994" y="70050"/>
                  <a:pt x="62994" y="71772"/>
                  <a:pt x="61927" y="72838"/>
                </a:cubicBezTo>
                <a:cubicBezTo>
                  <a:pt x="60861" y="73905"/>
                  <a:pt x="59138" y="73905"/>
                  <a:pt x="58072" y="72838"/>
                </a:cubicBezTo>
                <a:cubicBezTo>
                  <a:pt x="57005" y="71772"/>
                  <a:pt x="57005" y="70050"/>
                  <a:pt x="58072" y="68983"/>
                </a:cubicBezTo>
                <a:moveTo>
                  <a:pt x="34133" y="96777"/>
                </a:moveTo>
                <a:lnTo>
                  <a:pt x="65788" y="76694"/>
                </a:lnTo>
                <a:lnTo>
                  <a:pt x="85866" y="45038"/>
                </a:lnTo>
                <a:lnTo>
                  <a:pt x="54216" y="65122"/>
                </a:lnTo>
                <a:cubicBezTo>
                  <a:pt x="54216" y="65122"/>
                  <a:pt x="34133" y="96777"/>
                  <a:pt x="34133" y="96777"/>
                </a:cubicBezTo>
                <a:close/>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cxnSp>
        <p:nvCxnSpPr>
          <p:cNvPr id="185" name="Shape 185"/>
          <p:cNvCxnSpPr/>
          <p:nvPr/>
        </p:nvCxnSpPr>
        <p:spPr>
          <a:xfrm rot="10800000" flipH="1">
            <a:off x="2979300" y="2073575"/>
            <a:ext cx="1080600" cy="1461600"/>
          </a:xfrm>
          <a:prstGeom prst="straightConnector1">
            <a:avLst/>
          </a:prstGeom>
          <a:noFill/>
          <a:ln w="9525" cap="flat" cmpd="sng">
            <a:solidFill>
              <a:schemeClr val="dk2"/>
            </a:solidFill>
            <a:prstDash val="solid"/>
            <a:round/>
            <a:headEnd type="none" w="med" len="med"/>
            <a:tailEnd type="triangle" w="med" len="med"/>
          </a:ln>
        </p:spPr>
      </p:cxnSp>
      <p:cxnSp>
        <p:nvCxnSpPr>
          <p:cNvPr id="186" name="Shape 186"/>
          <p:cNvCxnSpPr/>
          <p:nvPr/>
        </p:nvCxnSpPr>
        <p:spPr>
          <a:xfrm rot="10800000" flipH="1">
            <a:off x="2991775" y="2098500"/>
            <a:ext cx="1143000" cy="1574100"/>
          </a:xfrm>
          <a:prstGeom prst="straightConnector1">
            <a:avLst/>
          </a:prstGeom>
          <a:noFill/>
          <a:ln w="9525" cap="flat" cmpd="sng">
            <a:solidFill>
              <a:schemeClr val="dk2"/>
            </a:solidFill>
            <a:prstDash val="solid"/>
            <a:round/>
            <a:headEnd type="none" w="med" len="med"/>
            <a:tailEnd type="triangle" w="med" len="med"/>
          </a:ln>
        </p:spPr>
      </p:cxnSp>
      <p:cxnSp>
        <p:nvCxnSpPr>
          <p:cNvPr id="187" name="Shape 187"/>
          <p:cNvCxnSpPr/>
          <p:nvPr/>
        </p:nvCxnSpPr>
        <p:spPr>
          <a:xfrm rot="10800000" flipH="1">
            <a:off x="2991775" y="2098750"/>
            <a:ext cx="1242900" cy="1717500"/>
          </a:xfrm>
          <a:prstGeom prst="straightConnector1">
            <a:avLst/>
          </a:prstGeom>
          <a:noFill/>
          <a:ln w="9525" cap="flat" cmpd="sng">
            <a:solidFill>
              <a:schemeClr val="dk2"/>
            </a:solidFill>
            <a:prstDash val="solid"/>
            <a:round/>
            <a:headEnd type="none" w="med" len="med"/>
            <a:tailEnd type="triangle" w="med" len="med"/>
          </a:ln>
        </p:spPr>
      </p:cxnSp>
      <p:sp>
        <p:nvSpPr>
          <p:cNvPr id="188" name="Shape 188"/>
          <p:cNvSpPr/>
          <p:nvPr/>
        </p:nvSpPr>
        <p:spPr>
          <a:xfrm>
            <a:off x="5471425" y="3337025"/>
            <a:ext cx="887100" cy="6642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sz="1000">
                <a:latin typeface="Proxima Nova"/>
                <a:ea typeface="Proxima Nova"/>
                <a:cs typeface="Proxima Nova"/>
                <a:sym typeface="Proxima Nova"/>
              </a:rPr>
              <a:t>Consumer</a:t>
            </a:r>
            <a:endParaRPr sz="1000">
              <a:latin typeface="Proxima Nova"/>
              <a:ea typeface="Proxima Nova"/>
              <a:cs typeface="Proxima Nova"/>
              <a:sym typeface="Proxima Nova"/>
            </a:endParaRPr>
          </a:p>
        </p:txBody>
      </p:sp>
      <p:cxnSp>
        <p:nvCxnSpPr>
          <p:cNvPr id="189" name="Shape 189"/>
          <p:cNvCxnSpPr/>
          <p:nvPr/>
        </p:nvCxnSpPr>
        <p:spPr>
          <a:xfrm>
            <a:off x="4665700" y="2061150"/>
            <a:ext cx="843300" cy="1305300"/>
          </a:xfrm>
          <a:prstGeom prst="straightConnector1">
            <a:avLst/>
          </a:prstGeom>
          <a:noFill/>
          <a:ln w="9525" cap="flat" cmpd="sng">
            <a:solidFill>
              <a:schemeClr val="dk2"/>
            </a:solidFill>
            <a:prstDash val="solid"/>
            <a:round/>
            <a:headEnd type="none" w="med" len="med"/>
            <a:tailEnd type="triangle" w="med" len="med"/>
          </a:ln>
        </p:spPr>
      </p:cxnSp>
      <p:cxnSp>
        <p:nvCxnSpPr>
          <p:cNvPr id="190" name="Shape 190"/>
          <p:cNvCxnSpPr>
            <a:stCxn id="188" idx="1"/>
          </p:cNvCxnSpPr>
          <p:nvPr/>
        </p:nvCxnSpPr>
        <p:spPr>
          <a:xfrm flipH="1">
            <a:off x="3416425" y="3669125"/>
            <a:ext cx="2055000" cy="9600"/>
          </a:xfrm>
          <a:prstGeom prst="straightConnector1">
            <a:avLst/>
          </a:prstGeom>
          <a:noFill/>
          <a:ln w="9525" cap="flat" cmpd="sng">
            <a:solidFill>
              <a:schemeClr val="dk2"/>
            </a:solidFill>
            <a:prstDash val="solid"/>
            <a:round/>
            <a:headEnd type="none" w="med" len="med"/>
            <a:tailEnd type="triangle" w="med" len="med"/>
          </a:ln>
        </p:spPr>
      </p:cxnSp>
      <p:sp>
        <p:nvSpPr>
          <p:cNvPr id="191" name="Shape 191"/>
          <p:cNvSpPr txBox="1"/>
          <p:nvPr/>
        </p:nvSpPr>
        <p:spPr>
          <a:xfrm>
            <a:off x="2298500" y="2361900"/>
            <a:ext cx="3597600" cy="41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Proxima Nova"/>
                <a:ea typeface="Proxima Nova"/>
                <a:cs typeface="Proxima Nova"/>
                <a:sym typeface="Proxima Nova"/>
              </a:rPr>
              <a:t>1. Register</a:t>
            </a:r>
            <a:endParaRPr>
              <a:latin typeface="Proxima Nova"/>
              <a:ea typeface="Proxima Nova"/>
              <a:cs typeface="Proxima Nova"/>
              <a:sym typeface="Proxima Nova"/>
            </a:endParaRPr>
          </a:p>
        </p:txBody>
      </p:sp>
      <p:sp>
        <p:nvSpPr>
          <p:cNvPr id="192" name="Shape 192"/>
          <p:cNvSpPr txBox="1"/>
          <p:nvPr/>
        </p:nvSpPr>
        <p:spPr>
          <a:xfrm>
            <a:off x="5040450" y="2361900"/>
            <a:ext cx="3597600" cy="41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Proxima Nova"/>
                <a:ea typeface="Proxima Nova"/>
                <a:cs typeface="Proxima Nova"/>
                <a:sym typeface="Proxima Nova"/>
              </a:rPr>
              <a:t>2. Discover</a:t>
            </a:r>
            <a:endParaRPr>
              <a:latin typeface="Proxima Nova"/>
              <a:ea typeface="Proxima Nova"/>
              <a:cs typeface="Proxima Nova"/>
              <a:sym typeface="Proxima Nova"/>
            </a:endParaRPr>
          </a:p>
        </p:txBody>
      </p:sp>
      <p:sp>
        <p:nvSpPr>
          <p:cNvPr id="193" name="Shape 193"/>
          <p:cNvSpPr txBox="1"/>
          <p:nvPr/>
        </p:nvSpPr>
        <p:spPr>
          <a:xfrm>
            <a:off x="3859975" y="3812675"/>
            <a:ext cx="3597600" cy="41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Proxima Nova"/>
                <a:ea typeface="Proxima Nova"/>
                <a:cs typeface="Proxima Nova"/>
                <a:sym typeface="Proxima Nova"/>
              </a:rPr>
              <a:t>3. Connect</a:t>
            </a:r>
            <a:endParaRPr>
              <a:latin typeface="Proxima Nova"/>
              <a:ea typeface="Proxima Nova"/>
              <a:cs typeface="Proxima Nova"/>
              <a:sym typeface="Proxima Nova"/>
            </a:endParaRPr>
          </a:p>
        </p:txBody>
      </p:sp>
    </p:spTree>
    <p:extLst>
      <p:ext uri="{BB962C8B-B14F-4D97-AF65-F5344CB8AC3E}">
        <p14:creationId xmlns:p14="http://schemas.microsoft.com/office/powerpoint/2010/main" val="2991557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 Registry</a:t>
            </a:r>
            <a:endParaRPr/>
          </a:p>
        </p:txBody>
      </p:sp>
      <p:sp>
        <p:nvSpPr>
          <p:cNvPr id="199" name="Shape 199"/>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Features</a:t>
            </a:r>
            <a:endParaRPr sz="1600" b="1">
              <a:solidFill>
                <a:schemeClr val="lt2"/>
              </a:solidFill>
            </a:endParaRPr>
          </a:p>
          <a:p>
            <a:pPr marL="457200" lvl="0" indent="-311150" rtl="0">
              <a:spcBef>
                <a:spcPts val="1000"/>
              </a:spcBef>
              <a:spcAft>
                <a:spcPts val="0"/>
              </a:spcAft>
              <a:buClr>
                <a:schemeClr val="dk1"/>
              </a:buClr>
              <a:buSzPts val="1300"/>
              <a:buFont typeface="Proxima Nova"/>
              <a:buChar char="●"/>
            </a:pPr>
            <a:r>
              <a:rPr lang="en"/>
              <a:t>HTTP Interface</a:t>
            </a:r>
            <a:endParaRPr/>
          </a:p>
          <a:p>
            <a:pPr marL="914400" lvl="1" indent="-317500" rtl="0">
              <a:spcBef>
                <a:spcPts val="1000"/>
              </a:spcBef>
              <a:spcAft>
                <a:spcPts val="0"/>
              </a:spcAft>
              <a:buClr>
                <a:schemeClr val="folHlink"/>
              </a:buClr>
              <a:buSzPts val="1400"/>
              <a:buFont typeface="Arial"/>
              <a:buChar char="○"/>
            </a:pPr>
            <a:r>
              <a:rPr lang="en"/>
              <a:t>Client Libraries</a:t>
            </a:r>
            <a:endParaRPr/>
          </a:p>
          <a:p>
            <a:pPr marL="914400" lvl="1" indent="-317500" rtl="0">
              <a:spcBef>
                <a:spcPts val="1000"/>
              </a:spcBef>
              <a:spcAft>
                <a:spcPts val="0"/>
              </a:spcAft>
              <a:buClr>
                <a:schemeClr val="folHlink"/>
              </a:buClr>
              <a:buSzPts val="1400"/>
              <a:buFont typeface="Arial"/>
              <a:buChar char="○"/>
            </a:pPr>
            <a:r>
              <a:rPr lang="en"/>
              <a:t>Client Registry</a:t>
            </a:r>
            <a:endParaRPr/>
          </a:p>
          <a:p>
            <a:pPr marL="457200" lvl="0" indent="-317500" rtl="0">
              <a:spcBef>
                <a:spcPts val="1000"/>
              </a:spcBef>
              <a:spcAft>
                <a:spcPts val="0"/>
              </a:spcAft>
              <a:buClr>
                <a:schemeClr val="folHlink"/>
              </a:buClr>
              <a:buSzPts val="1400"/>
              <a:buFont typeface="Arial"/>
              <a:buChar char="●"/>
            </a:pPr>
            <a:r>
              <a:rPr lang="en"/>
              <a:t>Registry Server</a:t>
            </a:r>
            <a:endParaRPr/>
          </a:p>
          <a:p>
            <a:pPr marL="914400" lvl="1" indent="-317500" rtl="0">
              <a:spcBef>
                <a:spcPts val="1000"/>
              </a:spcBef>
              <a:spcAft>
                <a:spcPts val="0"/>
              </a:spcAft>
              <a:buClr>
                <a:schemeClr val="folHlink"/>
              </a:buClr>
              <a:buSzPts val="1400"/>
              <a:buFont typeface="Arial"/>
              <a:buChar char="○"/>
            </a:pPr>
            <a:r>
              <a:rPr lang="en"/>
              <a:t>Heartbeats</a:t>
            </a:r>
            <a:endParaRPr/>
          </a:p>
          <a:p>
            <a:pPr marL="914400" lvl="1" indent="-317500" rtl="0">
              <a:spcBef>
                <a:spcPts val="1000"/>
              </a:spcBef>
              <a:spcAft>
                <a:spcPts val="0"/>
              </a:spcAft>
              <a:buClr>
                <a:schemeClr val="folHlink"/>
              </a:buClr>
              <a:buSzPts val="1400"/>
              <a:buFont typeface="Arial"/>
              <a:buChar char="○"/>
            </a:pPr>
            <a:r>
              <a:rPr lang="en"/>
              <a:t>Service Catalogue</a:t>
            </a:r>
            <a:endParaRPr/>
          </a:p>
          <a:p>
            <a:pPr marL="914400" lvl="1" indent="-317500" rtl="0">
              <a:spcBef>
                <a:spcPts val="1000"/>
              </a:spcBef>
              <a:spcAft>
                <a:spcPts val="1000"/>
              </a:spcAft>
              <a:buClr>
                <a:schemeClr val="folHlink"/>
              </a:buClr>
              <a:buSzPts val="1400"/>
              <a:buFont typeface="Arial"/>
              <a:buChar char="○"/>
            </a:pPr>
            <a:r>
              <a:rPr lang="en"/>
              <a:t>Exchange</a:t>
            </a:r>
            <a:endParaRPr/>
          </a:p>
        </p:txBody>
      </p:sp>
      <p:sp>
        <p:nvSpPr>
          <p:cNvPr id="200" name="Shape 200"/>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Capabilities</a:t>
            </a:r>
            <a:endParaRPr sz="1600" b="1">
              <a:solidFill>
                <a:schemeClr val="lt2"/>
              </a:solidFill>
            </a:endParaRPr>
          </a:p>
          <a:p>
            <a:pPr marL="457200" lvl="0" indent="-311150" rtl="0">
              <a:spcBef>
                <a:spcPts val="1000"/>
              </a:spcBef>
              <a:spcAft>
                <a:spcPts val="0"/>
              </a:spcAft>
              <a:buClr>
                <a:schemeClr val="dk1"/>
              </a:buClr>
              <a:buSzPts val="1300"/>
              <a:buFont typeface="Proxima Nova"/>
              <a:buChar char="●"/>
            </a:pPr>
            <a:r>
              <a:rPr lang="en"/>
              <a:t>Service Details</a:t>
            </a:r>
            <a:endParaRPr/>
          </a:p>
          <a:p>
            <a:pPr marL="914400" lvl="1" indent="-317500" rtl="0">
              <a:spcBef>
                <a:spcPts val="1000"/>
              </a:spcBef>
              <a:spcAft>
                <a:spcPts val="0"/>
              </a:spcAft>
              <a:buClr>
                <a:schemeClr val="folHlink"/>
              </a:buClr>
              <a:buSzPts val="1400"/>
              <a:buFont typeface="Arial"/>
              <a:buChar char="○"/>
            </a:pPr>
            <a:r>
              <a:rPr lang="en"/>
              <a:t>Name</a:t>
            </a:r>
            <a:endParaRPr/>
          </a:p>
          <a:p>
            <a:pPr marL="914400" lvl="1" indent="-317500" rtl="0">
              <a:spcBef>
                <a:spcPts val="1000"/>
              </a:spcBef>
              <a:spcAft>
                <a:spcPts val="0"/>
              </a:spcAft>
              <a:buClr>
                <a:schemeClr val="folHlink"/>
              </a:buClr>
              <a:buSzPts val="1400"/>
              <a:buFont typeface="Arial"/>
              <a:buChar char="○"/>
            </a:pPr>
            <a:r>
              <a:rPr lang="en"/>
              <a:t>Port</a:t>
            </a:r>
            <a:endParaRPr/>
          </a:p>
          <a:p>
            <a:pPr marL="914400" lvl="1" indent="-317500" rtl="0">
              <a:spcBef>
                <a:spcPts val="1000"/>
              </a:spcBef>
              <a:spcAft>
                <a:spcPts val="0"/>
              </a:spcAft>
              <a:buClr>
                <a:schemeClr val="folHlink"/>
              </a:buClr>
              <a:buSzPts val="1400"/>
              <a:buFont typeface="Arial"/>
              <a:buChar char="○"/>
            </a:pPr>
            <a:r>
              <a:rPr lang="en"/>
              <a:t>Health</a:t>
            </a:r>
            <a:endParaRPr/>
          </a:p>
          <a:p>
            <a:pPr marL="914400" lvl="1" indent="-317500" rtl="0">
              <a:spcBef>
                <a:spcPts val="1000"/>
              </a:spcBef>
              <a:spcAft>
                <a:spcPts val="0"/>
              </a:spcAft>
              <a:buClr>
                <a:schemeClr val="folHlink"/>
              </a:buClr>
              <a:buSzPts val="1400"/>
              <a:buFont typeface="Arial"/>
              <a:buChar char="○"/>
            </a:pPr>
            <a:r>
              <a:rPr lang="en"/>
              <a:t>URLs</a:t>
            </a:r>
            <a:endParaRPr/>
          </a:p>
          <a:p>
            <a:pPr marL="457200" lvl="0" indent="-317500" rtl="0">
              <a:spcBef>
                <a:spcPts val="1000"/>
              </a:spcBef>
              <a:spcAft>
                <a:spcPts val="0"/>
              </a:spcAft>
              <a:buClr>
                <a:schemeClr val="folHlink"/>
              </a:buClr>
              <a:buSzPts val="1400"/>
              <a:buFont typeface="Arial"/>
              <a:buChar char="●"/>
            </a:pPr>
            <a:r>
              <a:rPr lang="en"/>
              <a:t>Embeddable with Spring Boot</a:t>
            </a:r>
            <a:endParaRPr/>
          </a:p>
          <a:p>
            <a:pPr marL="914400" lvl="1" indent="-317500" rtl="0">
              <a:spcBef>
                <a:spcPts val="1000"/>
              </a:spcBef>
              <a:spcAft>
                <a:spcPts val="0"/>
              </a:spcAft>
              <a:buClr>
                <a:schemeClr val="folHlink"/>
              </a:buClr>
              <a:buSzPts val="1400"/>
              <a:buFont typeface="Arial"/>
              <a:buChar char="○"/>
            </a:pPr>
            <a:r>
              <a:rPr lang="en" b="1">
                <a:latin typeface="Consolas"/>
                <a:ea typeface="Consolas"/>
                <a:cs typeface="Consolas"/>
                <a:sym typeface="Consolas"/>
              </a:rPr>
              <a:t>@EnableEurekaServer</a:t>
            </a:r>
            <a:endParaRPr b="1">
              <a:latin typeface="Consolas"/>
              <a:ea typeface="Consolas"/>
              <a:cs typeface="Consolas"/>
              <a:sym typeface="Consolas"/>
            </a:endParaRPr>
          </a:p>
          <a:p>
            <a:pPr marL="914400" lvl="1" indent="-317500" rtl="0">
              <a:spcBef>
                <a:spcPts val="1000"/>
              </a:spcBef>
              <a:spcAft>
                <a:spcPts val="1000"/>
              </a:spcAft>
              <a:buClr>
                <a:schemeClr val="folHlink"/>
              </a:buClr>
              <a:buSzPts val="1400"/>
              <a:buFont typeface="Consolas"/>
              <a:buChar char="○"/>
            </a:pPr>
            <a:r>
              <a:rPr lang="en" b="1">
                <a:latin typeface="Consolas"/>
                <a:ea typeface="Consolas"/>
                <a:cs typeface="Consolas"/>
                <a:sym typeface="Consolas"/>
              </a:rPr>
              <a:t>@EnableDiscoveryClient</a:t>
            </a:r>
            <a:endParaRPr b="1">
              <a:latin typeface="Consolas"/>
              <a:ea typeface="Consolas"/>
              <a:cs typeface="Consolas"/>
              <a:sym typeface="Consolas"/>
            </a:endParaRPr>
          </a:p>
        </p:txBody>
      </p:sp>
    </p:spTree>
    <p:extLst>
      <p:ext uri="{BB962C8B-B14F-4D97-AF65-F5344CB8AC3E}">
        <p14:creationId xmlns:p14="http://schemas.microsoft.com/office/powerpoint/2010/main" val="41088337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 Discovery for Pivotal Cloud Foundry</a:t>
            </a:r>
            <a:endParaRPr/>
          </a:p>
        </p:txBody>
      </p:sp>
      <p:sp>
        <p:nvSpPr>
          <p:cNvPr id="206" name="Shape 206"/>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Better Together</a:t>
            </a:r>
            <a:endParaRPr sz="1600" b="1">
              <a:solidFill>
                <a:schemeClr val="lt2"/>
              </a:solidFill>
            </a:endParaRPr>
          </a:p>
          <a:p>
            <a:pPr marL="457200" marR="0" lvl="0" indent="-317500" algn="l" rtl="0">
              <a:lnSpc>
                <a:spcPct val="110000"/>
              </a:lnSpc>
              <a:spcBef>
                <a:spcPts val="1000"/>
              </a:spcBef>
              <a:spcAft>
                <a:spcPts val="0"/>
              </a:spcAft>
              <a:buClr>
                <a:schemeClr val="dk1"/>
              </a:buClr>
              <a:buSzPts val="1400"/>
              <a:buFont typeface="Proxima Nova"/>
              <a:buChar char="●"/>
            </a:pPr>
            <a:r>
              <a:rPr lang="en" sz="1400"/>
              <a:t>Native Support for Automated Service Registry Server Deployment</a:t>
            </a:r>
            <a:endParaRPr sz="1400"/>
          </a:p>
          <a:p>
            <a:pPr marL="457200" marR="0" lvl="0" indent="-317500" algn="l" rtl="0">
              <a:lnSpc>
                <a:spcPct val="110000"/>
              </a:lnSpc>
              <a:spcBef>
                <a:spcPts val="1000"/>
              </a:spcBef>
              <a:spcAft>
                <a:spcPts val="0"/>
              </a:spcAft>
              <a:buClr>
                <a:schemeClr val="folHlink"/>
              </a:buClr>
              <a:buSzPts val="1400"/>
              <a:buFont typeface="Arial"/>
              <a:buChar char="●"/>
            </a:pPr>
            <a:r>
              <a:rPr lang="en" sz="1400"/>
              <a:t>Security-Optimized Eureka Service Instance with OAuth2</a:t>
            </a:r>
            <a:endParaRPr sz="1400"/>
          </a:p>
          <a:p>
            <a:pPr marL="457200" marR="0" lvl="0" indent="-317500" algn="l" rtl="0">
              <a:lnSpc>
                <a:spcPct val="110000"/>
              </a:lnSpc>
              <a:spcBef>
                <a:spcPts val="1000"/>
              </a:spcBef>
              <a:spcAft>
                <a:spcPts val="0"/>
              </a:spcAft>
              <a:buClr>
                <a:schemeClr val="folHlink"/>
              </a:buClr>
              <a:buSzPts val="1400"/>
              <a:buFont typeface="Arial"/>
              <a:buChar char="●"/>
            </a:pPr>
            <a:r>
              <a:rPr lang="en" sz="1400"/>
              <a:t>CF Service Binding Ready</a:t>
            </a:r>
            <a:endParaRPr sz="1400"/>
          </a:p>
          <a:p>
            <a:pPr marL="457200" marR="0" lvl="0" indent="-317500" algn="l" rtl="0">
              <a:lnSpc>
                <a:spcPct val="110000"/>
              </a:lnSpc>
              <a:spcBef>
                <a:spcPts val="1000"/>
              </a:spcBef>
              <a:spcAft>
                <a:spcPts val="1000"/>
              </a:spcAft>
              <a:buClr>
                <a:schemeClr val="folHlink"/>
              </a:buClr>
              <a:buSzPts val="1400"/>
              <a:buFont typeface="Arial"/>
              <a:buChar char="●"/>
            </a:pPr>
            <a:r>
              <a:rPr lang="en" sz="1400"/>
              <a:t>Cloud Connectors for Automatic Reconfiguration</a:t>
            </a:r>
            <a:endParaRPr sz="1400"/>
          </a:p>
        </p:txBody>
      </p:sp>
      <p:pic>
        <p:nvPicPr>
          <p:cNvPr id="207" name="Shape 207"/>
          <p:cNvPicPr preferRelativeResize="0"/>
          <p:nvPr/>
        </p:nvPicPr>
        <p:blipFill>
          <a:blip r:embed="rId3">
            <a:alphaModFix/>
          </a:blip>
          <a:stretch>
            <a:fillRect/>
          </a:stretch>
        </p:blipFill>
        <p:spPr>
          <a:xfrm>
            <a:off x="4792600" y="1139086"/>
            <a:ext cx="4062975" cy="2865325"/>
          </a:xfrm>
          <a:prstGeom prst="rect">
            <a:avLst/>
          </a:prstGeom>
          <a:noFill/>
          <a:ln>
            <a:noFill/>
          </a:ln>
        </p:spPr>
      </p:pic>
    </p:spTree>
    <p:extLst>
      <p:ext uri="{BB962C8B-B14F-4D97-AF65-F5344CB8AC3E}">
        <p14:creationId xmlns:p14="http://schemas.microsoft.com/office/powerpoint/2010/main" val="18728373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Client-Side Features</a:t>
            </a:r>
            <a:endParaRPr/>
          </a:p>
        </p:txBody>
      </p:sp>
      <p:sp>
        <p:nvSpPr>
          <p:cNvPr id="213" name="Shape 213"/>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Sidecar Designs</a:t>
            </a:r>
            <a:endParaRPr sz="1600" b="1">
              <a:solidFill>
                <a:schemeClr val="lt2"/>
              </a:solidFill>
            </a:endParaRPr>
          </a:p>
          <a:p>
            <a:pPr marL="457200" lvl="0" indent="-304800" rtl="0">
              <a:spcBef>
                <a:spcPts val="1000"/>
              </a:spcBef>
              <a:spcAft>
                <a:spcPts val="0"/>
              </a:spcAft>
              <a:buClr>
                <a:schemeClr val="dk1"/>
              </a:buClr>
              <a:buSzPts val="1200"/>
              <a:buFont typeface="Proxima Nova"/>
              <a:buChar char="●"/>
            </a:pPr>
            <a:r>
              <a:rPr lang="en" sz="1200"/>
              <a:t>Run As Separate Process</a:t>
            </a:r>
            <a:endParaRPr sz="1200"/>
          </a:p>
          <a:p>
            <a:pPr marL="457200" lvl="0" indent="-304800" rtl="0">
              <a:spcBef>
                <a:spcPts val="1000"/>
              </a:spcBef>
              <a:spcAft>
                <a:spcPts val="0"/>
              </a:spcAft>
              <a:buClr>
                <a:schemeClr val="folHlink"/>
              </a:buClr>
              <a:buSzPts val="1200"/>
              <a:buFont typeface="Arial"/>
              <a:buChar char="●"/>
            </a:pPr>
            <a:r>
              <a:rPr lang="en" sz="1200"/>
              <a:t>Spring Cloud Ribbon</a:t>
            </a:r>
            <a:endParaRPr sz="1200"/>
          </a:p>
          <a:p>
            <a:pPr marL="914400" lvl="1" indent="-304800" rtl="0">
              <a:spcBef>
                <a:spcPts val="1000"/>
              </a:spcBef>
              <a:spcAft>
                <a:spcPts val="0"/>
              </a:spcAft>
              <a:buClr>
                <a:schemeClr val="folHlink"/>
              </a:buClr>
              <a:buSzPts val="1200"/>
              <a:buFont typeface="Arial"/>
              <a:buChar char="○"/>
            </a:pPr>
            <a:r>
              <a:rPr lang="en" sz="1200"/>
              <a:t>Client-Side Load Balancing HTTP Client</a:t>
            </a:r>
            <a:endParaRPr sz="1200"/>
          </a:p>
          <a:p>
            <a:pPr marL="914400" lvl="1" indent="-304800" rtl="0">
              <a:spcBef>
                <a:spcPts val="1000"/>
              </a:spcBef>
              <a:spcAft>
                <a:spcPts val="0"/>
              </a:spcAft>
              <a:buClr>
                <a:schemeClr val="folHlink"/>
              </a:buClr>
              <a:buSzPts val="1200"/>
              <a:buFont typeface="Arial"/>
              <a:buChar char="○"/>
            </a:pPr>
            <a:r>
              <a:rPr lang="en" sz="1200"/>
              <a:t>Multiple LB Algorithms for Consumption</a:t>
            </a:r>
            <a:endParaRPr sz="1200"/>
          </a:p>
          <a:p>
            <a:pPr marL="914400" lvl="1" indent="-304800" rtl="0">
              <a:spcBef>
                <a:spcPts val="1000"/>
              </a:spcBef>
              <a:spcAft>
                <a:spcPts val="0"/>
              </a:spcAft>
              <a:buClr>
                <a:schemeClr val="folHlink"/>
              </a:buClr>
              <a:buSzPts val="1200"/>
              <a:buFont typeface="Arial"/>
              <a:buChar char="○"/>
            </a:pPr>
            <a:r>
              <a:rPr lang="en" sz="1200"/>
              <a:t>Cloud-Aware with Support for Zones, Circuit Breakers</a:t>
            </a:r>
            <a:endParaRPr sz="1200"/>
          </a:p>
          <a:p>
            <a:pPr marL="457200" lvl="0" indent="-304800" rtl="0">
              <a:spcBef>
                <a:spcPts val="1000"/>
              </a:spcBef>
              <a:spcAft>
                <a:spcPts val="0"/>
              </a:spcAft>
              <a:buClr>
                <a:schemeClr val="folHlink"/>
              </a:buClr>
              <a:buSzPts val="1200"/>
              <a:buFont typeface="Arial"/>
              <a:buChar char="●"/>
            </a:pPr>
            <a:r>
              <a:rPr lang="en" sz="1200"/>
              <a:t>Spring Cloud Zuul</a:t>
            </a:r>
            <a:endParaRPr sz="1200"/>
          </a:p>
          <a:p>
            <a:pPr marL="914400" lvl="1" indent="-304800" rtl="0">
              <a:spcBef>
                <a:spcPts val="1000"/>
              </a:spcBef>
              <a:spcAft>
                <a:spcPts val="0"/>
              </a:spcAft>
              <a:buClr>
                <a:schemeClr val="folHlink"/>
              </a:buClr>
              <a:buSzPts val="1200"/>
              <a:buFont typeface="Arial"/>
              <a:buChar char="○"/>
            </a:pPr>
            <a:r>
              <a:rPr lang="en" sz="1200"/>
              <a:t>Reverse Proxy Support</a:t>
            </a:r>
            <a:endParaRPr sz="1200"/>
          </a:p>
          <a:p>
            <a:pPr marL="914400" lvl="1" indent="-304800" rtl="0">
              <a:spcBef>
                <a:spcPts val="1000"/>
              </a:spcBef>
              <a:spcAft>
                <a:spcPts val="1000"/>
              </a:spcAft>
              <a:buClr>
                <a:schemeClr val="folHlink"/>
              </a:buClr>
              <a:buSzPts val="1200"/>
              <a:buFont typeface="Arial"/>
              <a:buChar char="○"/>
            </a:pPr>
            <a:r>
              <a:rPr lang="en" sz="1200"/>
              <a:t>API Gateway</a:t>
            </a:r>
            <a:endParaRPr sz="1200"/>
          </a:p>
        </p:txBody>
      </p:sp>
      <p:sp>
        <p:nvSpPr>
          <p:cNvPr id="214" name="Shape 214"/>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Gateway Design</a:t>
            </a:r>
            <a:endParaRPr sz="1600" b="1">
              <a:solidFill>
                <a:schemeClr val="lt2"/>
              </a:solidFill>
            </a:endParaRPr>
          </a:p>
          <a:p>
            <a:pPr marL="457200" lvl="0" indent="-311150" rtl="0">
              <a:spcBef>
                <a:spcPts val="1000"/>
              </a:spcBef>
              <a:spcAft>
                <a:spcPts val="0"/>
              </a:spcAft>
              <a:buClr>
                <a:schemeClr val="dk1"/>
              </a:buClr>
              <a:buSzPts val="1300"/>
              <a:buFont typeface="Proxima Nova"/>
              <a:buChar char="●"/>
            </a:pPr>
            <a:r>
              <a:rPr lang="en"/>
              <a:t>Authentication</a:t>
            </a:r>
            <a:endParaRPr/>
          </a:p>
          <a:p>
            <a:pPr marL="457200" lvl="0" indent="-317500" rtl="0">
              <a:spcBef>
                <a:spcPts val="1000"/>
              </a:spcBef>
              <a:spcAft>
                <a:spcPts val="0"/>
              </a:spcAft>
              <a:buClr>
                <a:schemeClr val="folHlink"/>
              </a:buClr>
              <a:buSzPts val="1400"/>
              <a:buFont typeface="Arial"/>
              <a:buChar char="●"/>
            </a:pPr>
            <a:r>
              <a:rPr lang="en"/>
              <a:t>Stress Testing</a:t>
            </a:r>
            <a:endParaRPr/>
          </a:p>
          <a:p>
            <a:pPr marL="457200" lvl="0" indent="-317500" rtl="0">
              <a:spcBef>
                <a:spcPts val="1000"/>
              </a:spcBef>
              <a:spcAft>
                <a:spcPts val="0"/>
              </a:spcAft>
              <a:buClr>
                <a:schemeClr val="folHlink"/>
              </a:buClr>
              <a:buSzPts val="1400"/>
              <a:buFont typeface="Arial"/>
              <a:buChar char="●"/>
            </a:pPr>
            <a:r>
              <a:rPr lang="en"/>
              <a:t>Canary Testing</a:t>
            </a:r>
            <a:endParaRPr/>
          </a:p>
          <a:p>
            <a:pPr marL="457200" lvl="0" indent="-317500" rtl="0">
              <a:spcBef>
                <a:spcPts val="1000"/>
              </a:spcBef>
              <a:spcAft>
                <a:spcPts val="0"/>
              </a:spcAft>
              <a:buClr>
                <a:schemeClr val="folHlink"/>
              </a:buClr>
              <a:buSzPts val="1400"/>
              <a:buFont typeface="Arial"/>
              <a:buChar char="●"/>
            </a:pPr>
            <a:r>
              <a:rPr lang="en"/>
              <a:t>Dynamic Client-Side Routing</a:t>
            </a:r>
            <a:endParaRPr/>
          </a:p>
          <a:p>
            <a:pPr marL="457200" lvl="0" indent="-317500" rtl="0">
              <a:spcBef>
                <a:spcPts val="1000"/>
              </a:spcBef>
              <a:spcAft>
                <a:spcPts val="0"/>
              </a:spcAft>
              <a:buClr>
                <a:schemeClr val="folHlink"/>
              </a:buClr>
              <a:buSzPts val="1400"/>
              <a:buFont typeface="Arial"/>
              <a:buChar char="●"/>
            </a:pPr>
            <a:r>
              <a:rPr lang="en"/>
              <a:t>Service Migration</a:t>
            </a:r>
            <a:endParaRPr/>
          </a:p>
          <a:p>
            <a:pPr marL="457200" lvl="0" indent="-317500" rtl="0">
              <a:spcBef>
                <a:spcPts val="1000"/>
              </a:spcBef>
              <a:spcAft>
                <a:spcPts val="0"/>
              </a:spcAft>
              <a:buClr>
                <a:schemeClr val="folHlink"/>
              </a:buClr>
              <a:buSzPts val="1400"/>
              <a:buFont typeface="Arial"/>
              <a:buChar char="●"/>
            </a:pPr>
            <a:r>
              <a:rPr lang="en"/>
              <a:t>Security</a:t>
            </a:r>
            <a:endParaRPr/>
          </a:p>
          <a:p>
            <a:pPr marL="457200" lvl="0" indent="-317500" rtl="0">
              <a:spcBef>
                <a:spcPts val="1000"/>
              </a:spcBef>
              <a:spcAft>
                <a:spcPts val="1000"/>
              </a:spcAft>
              <a:buClr>
                <a:schemeClr val="folHlink"/>
              </a:buClr>
              <a:buSzPts val="1400"/>
              <a:buFont typeface="Arial"/>
              <a:buChar char="●"/>
            </a:pPr>
            <a:r>
              <a:rPr lang="en"/>
              <a:t>Active/Active Management</a:t>
            </a:r>
            <a:endParaRPr/>
          </a:p>
        </p:txBody>
      </p:sp>
    </p:spTree>
    <p:extLst>
      <p:ext uri="{BB962C8B-B14F-4D97-AF65-F5344CB8AC3E}">
        <p14:creationId xmlns:p14="http://schemas.microsoft.com/office/powerpoint/2010/main" val="1037260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Client Services</a:t>
            </a:r>
            <a:endParaRPr/>
          </a:p>
        </p:txBody>
      </p:sp>
      <p:sp>
        <p:nvSpPr>
          <p:cNvPr id="220" name="Shape 220"/>
          <p:cNvSpPr txBox="1">
            <a:spLocks noGrp="1"/>
          </p:cNvSpPr>
          <p:nvPr>
            <p:ph type="body" idx="1"/>
          </p:nvPr>
        </p:nvSpPr>
        <p:spPr>
          <a:xfrm>
            <a:off x="915400" y="900400"/>
            <a:ext cx="7333200" cy="37695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@EnableDiscoveryClient</a:t>
            </a:r>
            <a:endParaRPr b="1">
              <a:solidFill>
                <a:srgbClr val="006666"/>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@EnableZuulProxy </a:t>
            </a:r>
            <a:r>
              <a:rPr lang="en" b="1">
                <a:solidFill>
                  <a:schemeClr val="dk2"/>
                </a:solidFill>
                <a:latin typeface="Consolas"/>
                <a:ea typeface="Consolas"/>
                <a:cs typeface="Consolas"/>
                <a:sym typeface="Consolas"/>
              </a:rPr>
              <a:t>// &lt;- for Zuul Reverse Proxy</a:t>
            </a:r>
            <a:endParaRPr b="1">
              <a:solidFill>
                <a:schemeClr val="dk2"/>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6666"/>
                </a:solidFill>
                <a:latin typeface="Consolas"/>
                <a:ea typeface="Consolas"/>
                <a:cs typeface="Consolas"/>
                <a:sym typeface="Consolas"/>
              </a:rPr>
              <a:t>@EnableConfigServer </a:t>
            </a:r>
            <a:r>
              <a:rPr lang="en" b="1">
                <a:solidFill>
                  <a:schemeClr val="dk2"/>
                </a:solidFill>
                <a:latin typeface="Consolas"/>
                <a:ea typeface="Consolas"/>
                <a:cs typeface="Consolas"/>
                <a:sym typeface="Consolas"/>
              </a:rPr>
              <a:t>// &lt;- for built-in Config Server</a:t>
            </a:r>
            <a:endParaRPr b="1">
              <a:solidFill>
                <a:schemeClr val="dk2"/>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6666"/>
                </a:solidFill>
                <a:latin typeface="Consolas"/>
                <a:ea typeface="Consolas"/>
                <a:cs typeface="Consolas"/>
                <a:sym typeface="Consolas"/>
              </a:rPr>
              <a:t>@SpringBootApplication</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class</a:t>
            </a: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QuotesService</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static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void</a:t>
            </a:r>
            <a:r>
              <a:rPr lang="en" b="1">
                <a:solidFill>
                  <a:schemeClr val="folHlink"/>
                </a:solidFill>
                <a:latin typeface="Consolas"/>
                <a:ea typeface="Consolas"/>
                <a:cs typeface="Consolas"/>
                <a:sym typeface="Consolas"/>
              </a:rPr>
              <a:t> main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String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SpringApplication</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run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QuotesService</a:t>
            </a:r>
            <a:r>
              <a:rPr lang="en" b="1">
                <a:solidFill>
                  <a:srgbClr val="666600"/>
                </a:solidFill>
                <a:latin typeface="Consolas"/>
                <a:ea typeface="Consolas"/>
                <a:cs typeface="Consolas"/>
                <a:sym typeface="Consolas"/>
              </a:rPr>
              <a:t>.</a:t>
            </a:r>
            <a:r>
              <a:rPr lang="en" b="1">
                <a:solidFill>
                  <a:srgbClr val="000088"/>
                </a:solidFill>
                <a:latin typeface="Consolas"/>
                <a:ea typeface="Consolas"/>
                <a:cs typeface="Consolas"/>
                <a:sym typeface="Consolas"/>
              </a:rPr>
              <a:t>class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Clr>
                <a:schemeClr val="folHlink"/>
              </a:buClr>
              <a:buSzPts val="1100"/>
              <a:buFont typeface="Arial"/>
              <a:buNone/>
            </a:pPr>
            <a:r>
              <a:rPr lang="en" b="1">
                <a:solidFill>
                  <a:schemeClr val="folHlink"/>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algn="ctr" rtl="0">
              <a:spcBef>
                <a:spcPts val="0"/>
              </a:spcBef>
              <a:spcAft>
                <a:spcPts val="1000"/>
              </a:spcAft>
              <a:buNone/>
            </a:pPr>
            <a:endParaRPr/>
          </a:p>
        </p:txBody>
      </p:sp>
    </p:spTree>
    <p:extLst>
      <p:ext uri="{BB962C8B-B14F-4D97-AF65-F5344CB8AC3E}">
        <p14:creationId xmlns:p14="http://schemas.microsoft.com/office/powerpoint/2010/main" val="714312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26" name="Shape 226"/>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SEVEN</a:t>
            </a:r>
            <a:endParaRPr/>
          </a:p>
        </p:txBody>
      </p:sp>
    </p:spTree>
    <p:extLst>
      <p:ext uri="{BB962C8B-B14F-4D97-AF65-F5344CB8AC3E}">
        <p14:creationId xmlns:p14="http://schemas.microsoft.com/office/powerpoint/2010/main" val="21903769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78650" y="2365150"/>
            <a:ext cx="8186700" cy="170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Resiliency with Spring</a:t>
            </a:r>
            <a:endParaRPr/>
          </a:p>
          <a:p>
            <a:pPr marL="0" lvl="0" indent="0">
              <a:spcBef>
                <a:spcPts val="0"/>
              </a:spcBef>
              <a:spcAft>
                <a:spcPts val="0"/>
              </a:spcAft>
              <a:buClr>
                <a:schemeClr val="folHlink"/>
              </a:buClr>
              <a:buSzPts val="1100"/>
              <a:buFont typeface="Arial"/>
              <a:buNone/>
            </a:pPr>
            <a:r>
              <a:rPr lang="en"/>
              <a:t>Spring Cloud Circuit Breakers</a:t>
            </a:r>
            <a:endParaRPr/>
          </a:p>
          <a:p>
            <a:pPr marL="0" lvl="0" indent="0" rtl="0">
              <a:spcBef>
                <a:spcPts val="0"/>
              </a:spcBef>
              <a:spcAft>
                <a:spcPts val="0"/>
              </a:spcAft>
              <a:buNone/>
            </a:pPr>
            <a:endParaRPr/>
          </a:p>
        </p:txBody>
      </p:sp>
      <p:sp>
        <p:nvSpPr>
          <p:cNvPr id="171" name="Shape 17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EIGHT</a:t>
            </a:r>
            <a:endParaRPr/>
          </a:p>
        </p:txBody>
      </p:sp>
    </p:spTree>
    <p:extLst>
      <p:ext uri="{BB962C8B-B14F-4D97-AF65-F5344CB8AC3E}">
        <p14:creationId xmlns:p14="http://schemas.microsoft.com/office/powerpoint/2010/main" val="1143480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Fault Tolerance</a:t>
            </a:r>
            <a:endParaRPr/>
          </a:p>
        </p:txBody>
      </p:sp>
      <p:sp>
        <p:nvSpPr>
          <p:cNvPr id="177" name="Shape 177"/>
          <p:cNvSpPr txBox="1">
            <a:spLocks noGrp="1"/>
          </p:cNvSpPr>
          <p:nvPr>
            <p:ph type="body" idx="1"/>
          </p:nvPr>
        </p:nvSpPr>
        <p:spPr>
          <a:xfrm>
            <a:off x="915400" y="900400"/>
            <a:ext cx="46434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Service Level Agreements  </a:t>
            </a:r>
            <a:endParaRPr sz="1800" b="1">
              <a:solidFill>
                <a:schemeClr val="lt2"/>
              </a:solidFill>
            </a:endParaRPr>
          </a:p>
          <a:p>
            <a:pPr marL="457200" marR="0" lvl="0" indent="-317500" algn="l" rtl="0">
              <a:lnSpc>
                <a:spcPct val="110000"/>
              </a:lnSpc>
              <a:spcBef>
                <a:spcPts val="1000"/>
              </a:spcBef>
              <a:spcAft>
                <a:spcPts val="0"/>
              </a:spcAft>
              <a:buClr>
                <a:schemeClr val="dk1"/>
              </a:buClr>
              <a:buSzPts val="1400"/>
              <a:buFont typeface="Proxima Nova"/>
              <a:buChar char="●"/>
            </a:pPr>
            <a:r>
              <a:rPr lang="en"/>
              <a:t>No Cascading Failures</a:t>
            </a:r>
            <a:endParaRPr/>
          </a:p>
          <a:p>
            <a:pPr marL="457200" marR="0" lvl="0" indent="-317500" algn="l" rtl="0">
              <a:lnSpc>
                <a:spcPct val="110000"/>
              </a:lnSpc>
              <a:spcBef>
                <a:spcPts val="1000"/>
              </a:spcBef>
              <a:spcAft>
                <a:spcPts val="0"/>
              </a:spcAft>
              <a:buClr>
                <a:schemeClr val="folHlink"/>
              </a:buClr>
              <a:buSzPts val="1400"/>
              <a:buFont typeface="Arial"/>
              <a:buChar char="●"/>
            </a:pPr>
            <a:r>
              <a:rPr lang="en"/>
              <a:t>99.9%</a:t>
            </a:r>
            <a:endParaRPr/>
          </a:p>
          <a:p>
            <a:pPr marL="914400" marR="0" lvl="1" indent="-317500" algn="l" rtl="0">
              <a:lnSpc>
                <a:spcPct val="110000"/>
              </a:lnSpc>
              <a:spcBef>
                <a:spcPts val="1000"/>
              </a:spcBef>
              <a:spcAft>
                <a:spcPts val="0"/>
              </a:spcAft>
              <a:buClr>
                <a:schemeClr val="folHlink"/>
              </a:buClr>
              <a:buSzPts val="1400"/>
              <a:buFont typeface="Arial"/>
              <a:buChar char="○"/>
            </a:pPr>
            <a:r>
              <a:rPr lang="en" b="1"/>
              <a:t>8h45m Yearly</a:t>
            </a:r>
            <a:endParaRPr b="1"/>
          </a:p>
          <a:p>
            <a:pPr marL="457200" marR="0" lvl="0" indent="-317500" algn="l" rtl="0">
              <a:lnSpc>
                <a:spcPct val="110000"/>
              </a:lnSpc>
              <a:spcBef>
                <a:spcPts val="1000"/>
              </a:spcBef>
              <a:spcAft>
                <a:spcPts val="0"/>
              </a:spcAft>
              <a:buClr>
                <a:schemeClr val="folHlink"/>
              </a:buClr>
              <a:buSzPts val="1400"/>
              <a:buFont typeface="Arial"/>
              <a:buChar char="●"/>
            </a:pPr>
            <a:r>
              <a:rPr lang="en"/>
              <a:t>99.99%</a:t>
            </a:r>
            <a:endParaRPr/>
          </a:p>
          <a:p>
            <a:pPr marL="914400" marR="0" lvl="1" indent="-317500" algn="l" rtl="0">
              <a:lnSpc>
                <a:spcPct val="110000"/>
              </a:lnSpc>
              <a:spcBef>
                <a:spcPts val="1000"/>
              </a:spcBef>
              <a:spcAft>
                <a:spcPts val="0"/>
              </a:spcAft>
              <a:buClr>
                <a:schemeClr val="folHlink"/>
              </a:buClr>
              <a:buSzPts val="1400"/>
              <a:buFont typeface="Arial"/>
              <a:buChar char="○"/>
            </a:pPr>
            <a:r>
              <a:rPr lang="en" b="1"/>
              <a:t>52m Yearly</a:t>
            </a:r>
            <a:endParaRPr/>
          </a:p>
          <a:p>
            <a:pPr marL="457200" marR="0" lvl="0" indent="-317500" algn="l" rtl="0">
              <a:lnSpc>
                <a:spcPct val="110000"/>
              </a:lnSpc>
              <a:spcBef>
                <a:spcPts val="1000"/>
              </a:spcBef>
              <a:spcAft>
                <a:spcPts val="1000"/>
              </a:spcAft>
              <a:buClr>
                <a:schemeClr val="folHlink"/>
              </a:buClr>
              <a:buSzPts val="1400"/>
              <a:buFont typeface="Arial"/>
              <a:buChar char="●"/>
            </a:pPr>
            <a:r>
              <a:rPr lang="en"/>
              <a:t>Reality is Often Worse</a:t>
            </a:r>
            <a:endParaRPr/>
          </a:p>
        </p:txBody>
      </p:sp>
      <p:pic>
        <p:nvPicPr>
          <p:cNvPr id="178" name="Shape 178"/>
          <p:cNvPicPr preferRelativeResize="0"/>
          <p:nvPr/>
        </p:nvPicPr>
        <p:blipFill>
          <a:blip r:embed="rId3">
            <a:alphaModFix/>
          </a:blip>
          <a:stretch>
            <a:fillRect/>
          </a:stretch>
        </p:blipFill>
        <p:spPr>
          <a:xfrm>
            <a:off x="4942950" y="889875"/>
            <a:ext cx="3280400" cy="3363758"/>
          </a:xfrm>
          <a:prstGeom prst="rect">
            <a:avLst/>
          </a:prstGeom>
          <a:noFill/>
          <a:ln>
            <a:noFill/>
          </a:ln>
        </p:spPr>
      </p:pic>
    </p:spTree>
    <p:extLst>
      <p:ext uri="{BB962C8B-B14F-4D97-AF65-F5344CB8AC3E}">
        <p14:creationId xmlns:p14="http://schemas.microsoft.com/office/powerpoint/2010/main" val="314056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p:nvPr/>
        </p:nvSpPr>
        <p:spPr>
          <a:xfrm>
            <a:off x="574156" y="1169582"/>
            <a:ext cx="3136604" cy="2977115"/>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3200" b="1" dirty="0">
                <a:solidFill>
                  <a:schemeClr val="accent2"/>
                </a:solidFill>
                <a:latin typeface="Proxima Nova Semibold"/>
                <a:ea typeface="Proxima Nova Semibold"/>
                <a:cs typeface="Proxima Nova Semibold"/>
                <a:sym typeface="Proxima Nova Semibold"/>
              </a:rPr>
              <a:t>Moving to microservices? Here’s what to consider.</a:t>
            </a:r>
          </a:p>
        </p:txBody>
      </p:sp>
      <p:sp>
        <p:nvSpPr>
          <p:cNvPr id="81" name="Shape 81"/>
          <p:cNvSpPr txBox="1"/>
          <p:nvPr/>
        </p:nvSpPr>
        <p:spPr>
          <a:xfrm>
            <a:off x="3710762" y="265813"/>
            <a:ext cx="4965404" cy="4625162"/>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Do you have a </a:t>
            </a:r>
            <a:r>
              <a:rPr lang="en-US" sz="1800" b="1" dirty="0">
                <a:solidFill>
                  <a:schemeClr val="lt1"/>
                </a:solidFill>
                <a:latin typeface="Proxima Nova Rg" panose="02000506030000020004" pitchFamily="2" charset="0"/>
                <a:ea typeface="Proxima Nova"/>
                <a:cs typeface="Proxima Nova"/>
                <a:sym typeface="Proxima Nova"/>
              </a:rPr>
              <a:t>pressing</a:t>
            </a:r>
            <a:r>
              <a:rPr lang="en-US" sz="1800" dirty="0">
                <a:solidFill>
                  <a:schemeClr val="lt1"/>
                </a:solidFill>
                <a:latin typeface="Proxima Nova Rg" panose="02000506030000020004" pitchFamily="2" charset="0"/>
                <a:ea typeface="Proxima Nova"/>
                <a:cs typeface="Proxima Nova"/>
                <a:sym typeface="Proxima Nova"/>
              </a:rPr>
              <a:t> reason to do it?</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Can you rearrange your teams?</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Are you ready to decompose your monoliths?</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i="1" dirty="0">
                <a:solidFill>
                  <a:schemeClr val="lt1"/>
                </a:solidFill>
                <a:latin typeface="Proxima Nova Rg" panose="02000506030000020004" pitchFamily="2" charset="0"/>
                <a:ea typeface="Proxima Nova"/>
                <a:cs typeface="Proxima Nova"/>
                <a:sym typeface="Proxima Nova"/>
              </a:rPr>
              <a:t>How</a:t>
            </a:r>
            <a:r>
              <a:rPr lang="en-US" sz="1800" dirty="0">
                <a:solidFill>
                  <a:schemeClr val="lt1"/>
                </a:solidFill>
                <a:latin typeface="Proxima Nova Rg" panose="02000506030000020004" pitchFamily="2" charset="0"/>
                <a:ea typeface="Proxima Nova"/>
                <a:cs typeface="Proxima Nova"/>
                <a:sym typeface="Proxima Nova"/>
              </a:rPr>
              <a:t> will you decompose?</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Are you currently doing CI / CD?</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Is your production environment automated?</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How will you discover services at runtime?</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What can you do to prevent cascading failures?</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Are you ready to evolve your data platforms?</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Do you need to modernize your messaging and event stream processing toolchain?</a:t>
            </a:r>
          </a:p>
          <a:p>
            <a:pPr marL="0" marR="0" lvl="0" indent="0" algn="l" rtl="0">
              <a:spcBef>
                <a:spcPts val="0"/>
              </a:spcBef>
              <a:buNone/>
            </a:pPr>
            <a:endParaRPr sz="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0"/>
              </a:spcBef>
              <a:buSzPct val="25000"/>
              <a:buNone/>
            </a:pPr>
            <a:r>
              <a:rPr lang="en-US" sz="1800" dirty="0">
                <a:solidFill>
                  <a:schemeClr val="lt1"/>
                </a:solidFill>
                <a:latin typeface="Proxima Nova Rg" panose="02000506030000020004" pitchFamily="2" charset="0"/>
                <a:ea typeface="Proxima Nova"/>
                <a:cs typeface="Proxima Nova"/>
                <a:sym typeface="Proxima Nova"/>
              </a:rPr>
              <a:t>Are you ready for modern logging, monitoring?</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1">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Circuit Breaker Pattern</a:t>
            </a:r>
            <a:endParaRPr/>
          </a:p>
        </p:txBody>
      </p:sp>
      <p:pic>
        <p:nvPicPr>
          <p:cNvPr id="184" name="Shape 184"/>
          <p:cNvPicPr preferRelativeResize="0"/>
          <p:nvPr/>
        </p:nvPicPr>
        <p:blipFill>
          <a:blip r:embed="rId3">
            <a:alphaModFix/>
          </a:blip>
          <a:stretch>
            <a:fillRect/>
          </a:stretch>
        </p:blipFill>
        <p:spPr>
          <a:xfrm>
            <a:off x="947738" y="933450"/>
            <a:ext cx="7248525" cy="3276600"/>
          </a:xfrm>
          <a:prstGeom prst="rect">
            <a:avLst/>
          </a:prstGeom>
          <a:noFill/>
          <a:ln>
            <a:noFill/>
          </a:ln>
        </p:spPr>
      </p:pic>
    </p:spTree>
    <p:extLst>
      <p:ext uri="{BB962C8B-B14F-4D97-AF65-F5344CB8AC3E}">
        <p14:creationId xmlns:p14="http://schemas.microsoft.com/office/powerpoint/2010/main" val="25330469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with Hystrix</a:t>
            </a:r>
            <a:endParaRPr/>
          </a:p>
        </p:txBody>
      </p:sp>
      <p:sp>
        <p:nvSpPr>
          <p:cNvPr id="190" name="Shape 190"/>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800" b="1">
                <a:solidFill>
                  <a:schemeClr val="lt2"/>
                </a:solidFill>
              </a:rPr>
              <a:t>Instrumentation through Dependency Injection  </a:t>
            </a:r>
            <a:endParaRPr sz="1800" b="1">
              <a:solidFill>
                <a:schemeClr val="lt2"/>
              </a:solidFill>
            </a:endParaRPr>
          </a:p>
          <a:p>
            <a:pPr marL="457200" lvl="0" indent="-317500" rtl="0">
              <a:spcBef>
                <a:spcPts val="1000"/>
              </a:spcBef>
              <a:spcAft>
                <a:spcPts val="0"/>
              </a:spcAft>
              <a:buClr>
                <a:schemeClr val="dk1"/>
              </a:buClr>
              <a:buSzPts val="1400"/>
              <a:buFont typeface="Proxima Nova"/>
              <a:buChar char="●"/>
            </a:pPr>
            <a:r>
              <a:rPr lang="en"/>
              <a:t>Hystrix Publishes Per-Implementation Metrics</a:t>
            </a:r>
            <a:endParaRPr/>
          </a:p>
          <a:p>
            <a:pPr marL="914400" lvl="1" indent="-317500" rtl="0">
              <a:spcBef>
                <a:spcPts val="1000"/>
              </a:spcBef>
              <a:spcAft>
                <a:spcPts val="0"/>
              </a:spcAft>
              <a:buClr>
                <a:schemeClr val="folHlink"/>
              </a:buClr>
              <a:buSzPts val="1400"/>
              <a:buFont typeface="Arial"/>
              <a:buChar char="○"/>
            </a:pPr>
            <a:r>
              <a:rPr lang="en"/>
              <a:t>Informational and Status</a:t>
            </a:r>
            <a:endParaRPr/>
          </a:p>
          <a:p>
            <a:pPr marL="914400" lvl="1" indent="-317500" rtl="0">
              <a:spcBef>
                <a:spcPts val="1000"/>
              </a:spcBef>
              <a:spcAft>
                <a:spcPts val="0"/>
              </a:spcAft>
              <a:buClr>
                <a:schemeClr val="folHlink"/>
              </a:buClr>
              <a:buSzPts val="1400"/>
              <a:buFont typeface="Arial"/>
              <a:buChar char="○"/>
            </a:pPr>
            <a:r>
              <a:rPr lang="en"/>
              <a:t>Gauges and Counters</a:t>
            </a:r>
            <a:endParaRPr/>
          </a:p>
          <a:p>
            <a:pPr marL="914400" lvl="1" indent="-317500" rtl="0">
              <a:spcBef>
                <a:spcPts val="1000"/>
              </a:spcBef>
              <a:spcAft>
                <a:spcPts val="0"/>
              </a:spcAft>
              <a:buClr>
                <a:schemeClr val="folHlink"/>
              </a:buClr>
              <a:buSzPts val="1400"/>
              <a:buFont typeface="Arial"/>
              <a:buChar char="○"/>
            </a:pPr>
            <a:r>
              <a:rPr lang="en"/>
              <a:t>Latency Percentiles</a:t>
            </a:r>
            <a:endParaRPr/>
          </a:p>
          <a:p>
            <a:pPr marL="914400" lvl="1" indent="-317500" rtl="0">
              <a:spcBef>
                <a:spcPts val="1000"/>
              </a:spcBef>
              <a:spcAft>
                <a:spcPts val="0"/>
              </a:spcAft>
              <a:buClr>
                <a:schemeClr val="folHlink"/>
              </a:buClr>
              <a:buSzPts val="1400"/>
              <a:buFont typeface="Arial"/>
              <a:buChar char="○"/>
            </a:pPr>
            <a:r>
              <a:rPr lang="en"/>
              <a:t>Latency Percentiles for End-To-End Execution</a:t>
            </a:r>
            <a:endParaRPr/>
          </a:p>
          <a:p>
            <a:pPr marL="914400" lvl="1" indent="-317500" rtl="0">
              <a:spcBef>
                <a:spcPts val="1000"/>
              </a:spcBef>
              <a:spcAft>
                <a:spcPts val="0"/>
              </a:spcAft>
              <a:buClr>
                <a:schemeClr val="folHlink"/>
              </a:buClr>
              <a:buSzPts val="1400"/>
              <a:buFont typeface="Arial"/>
              <a:buChar char="○"/>
            </a:pPr>
            <a:r>
              <a:rPr lang="en"/>
              <a:t>Property Values</a:t>
            </a:r>
            <a:endParaRPr/>
          </a:p>
          <a:p>
            <a:pPr marL="457200" lvl="0" indent="-317500" rtl="0">
              <a:spcBef>
                <a:spcPts val="1000"/>
              </a:spcBef>
              <a:spcAft>
                <a:spcPts val="0"/>
              </a:spcAft>
              <a:buClr>
                <a:schemeClr val="folHlink"/>
              </a:buClr>
              <a:buSzPts val="1400"/>
              <a:buFont typeface="Arial"/>
              <a:buChar char="●"/>
            </a:pPr>
            <a:r>
              <a:rPr lang="en"/>
              <a:t>Integration with Spring Actuators</a:t>
            </a:r>
            <a:endParaRPr/>
          </a:p>
          <a:p>
            <a:pPr marL="457200" lvl="0" indent="-317500" rtl="0">
              <a:spcBef>
                <a:spcPts val="1000"/>
              </a:spcBef>
              <a:spcAft>
                <a:spcPts val="1000"/>
              </a:spcAft>
              <a:buClr>
                <a:schemeClr val="folHlink"/>
              </a:buClr>
              <a:buSzPts val="1400"/>
              <a:buFont typeface="Arial"/>
              <a:buChar char="●"/>
            </a:pPr>
            <a:r>
              <a:rPr lang="en" i="1"/>
              <a:t>Optional </a:t>
            </a:r>
            <a:r>
              <a:rPr lang="en"/>
              <a:t>Publishing via Turbine and RabbitMQ</a:t>
            </a:r>
            <a:endParaRPr/>
          </a:p>
        </p:txBody>
      </p:sp>
    </p:spTree>
    <p:extLst>
      <p:ext uri="{BB962C8B-B14F-4D97-AF65-F5344CB8AC3E}">
        <p14:creationId xmlns:p14="http://schemas.microsoft.com/office/powerpoint/2010/main" val="1434879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Hystrix with Turbine</a:t>
            </a:r>
            <a:endParaRPr/>
          </a:p>
        </p:txBody>
      </p:sp>
      <p:pic>
        <p:nvPicPr>
          <p:cNvPr id="196" name="Shape 196"/>
          <p:cNvPicPr preferRelativeResize="0"/>
          <p:nvPr/>
        </p:nvPicPr>
        <p:blipFill>
          <a:blip r:embed="rId3">
            <a:alphaModFix/>
          </a:blip>
          <a:stretch>
            <a:fillRect/>
          </a:stretch>
        </p:blipFill>
        <p:spPr>
          <a:xfrm>
            <a:off x="1528413" y="795338"/>
            <a:ext cx="5991225" cy="3552825"/>
          </a:xfrm>
          <a:prstGeom prst="rect">
            <a:avLst/>
          </a:prstGeom>
          <a:noFill/>
          <a:ln>
            <a:noFill/>
          </a:ln>
        </p:spPr>
      </p:pic>
    </p:spTree>
    <p:extLst>
      <p:ext uri="{BB962C8B-B14F-4D97-AF65-F5344CB8AC3E}">
        <p14:creationId xmlns:p14="http://schemas.microsoft.com/office/powerpoint/2010/main" val="596609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Services for Pivotal Cloud Foundry</a:t>
            </a:r>
            <a:endParaRPr/>
          </a:p>
        </p:txBody>
      </p:sp>
      <p:sp>
        <p:nvSpPr>
          <p:cNvPr id="202" name="Shape 202"/>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sz="1600" b="1">
                <a:solidFill>
                  <a:schemeClr val="lt2"/>
                </a:solidFill>
              </a:rPr>
              <a:t>Better Together</a:t>
            </a:r>
            <a:endParaRPr sz="1600" b="1">
              <a:solidFill>
                <a:schemeClr val="lt2"/>
              </a:solidFill>
            </a:endParaRPr>
          </a:p>
          <a:p>
            <a:pPr marL="457200" marR="0" lvl="0" indent="-342900" algn="l" rtl="0">
              <a:lnSpc>
                <a:spcPct val="110000"/>
              </a:lnSpc>
              <a:spcBef>
                <a:spcPts val="1000"/>
              </a:spcBef>
              <a:spcAft>
                <a:spcPts val="0"/>
              </a:spcAft>
              <a:buClr>
                <a:schemeClr val="folHlink"/>
              </a:buClr>
              <a:buSzPts val="1800"/>
              <a:buFont typeface="Arial"/>
              <a:buChar char="●"/>
            </a:pPr>
            <a:r>
              <a:rPr lang="en" sz="1800"/>
              <a:t>Automated Deployment</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Dashboard</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Turbine</a:t>
            </a:r>
            <a:endParaRPr sz="1800"/>
          </a:p>
          <a:p>
            <a:pPr marL="914400" marR="0" lvl="1" indent="-342900" algn="l" rtl="0">
              <a:lnSpc>
                <a:spcPct val="110000"/>
              </a:lnSpc>
              <a:spcBef>
                <a:spcPts val="1000"/>
              </a:spcBef>
              <a:spcAft>
                <a:spcPts val="0"/>
              </a:spcAft>
              <a:buClr>
                <a:schemeClr val="folHlink"/>
              </a:buClr>
              <a:buSzPts val="1800"/>
              <a:buFont typeface="Arial"/>
              <a:buChar char="○"/>
            </a:pPr>
            <a:r>
              <a:rPr lang="en" sz="1800"/>
              <a:t>RabbitMQ</a:t>
            </a:r>
            <a:endParaRPr sz="1800"/>
          </a:p>
          <a:p>
            <a:pPr marL="457200" marR="0" lvl="0" indent="-342900" algn="l" rtl="0">
              <a:lnSpc>
                <a:spcPct val="110000"/>
              </a:lnSpc>
              <a:spcBef>
                <a:spcPts val="1000"/>
              </a:spcBef>
              <a:spcAft>
                <a:spcPts val="0"/>
              </a:spcAft>
              <a:buClr>
                <a:schemeClr val="folHlink"/>
              </a:buClr>
              <a:buSzPts val="1800"/>
              <a:buFont typeface="Arial"/>
              <a:buChar char="●"/>
            </a:pPr>
            <a:r>
              <a:rPr lang="en" sz="1800"/>
              <a:t>Service Bindings</a:t>
            </a:r>
            <a:endParaRPr sz="1800"/>
          </a:p>
          <a:p>
            <a:pPr marL="457200" marR="0" lvl="0" indent="-342900" algn="l" rtl="0">
              <a:lnSpc>
                <a:spcPct val="110000"/>
              </a:lnSpc>
              <a:spcBef>
                <a:spcPts val="1000"/>
              </a:spcBef>
              <a:spcAft>
                <a:spcPts val="1000"/>
              </a:spcAft>
              <a:buClr>
                <a:schemeClr val="folHlink"/>
              </a:buClr>
              <a:buSzPts val="1800"/>
              <a:buFont typeface="Arial"/>
              <a:buChar char="●"/>
            </a:pPr>
            <a:r>
              <a:rPr lang="en" sz="1800" i="1"/>
              <a:t>Optional</a:t>
            </a:r>
            <a:r>
              <a:rPr lang="en" sz="1800"/>
              <a:t> Spring Starter Dependency</a:t>
            </a:r>
            <a:endParaRPr sz="1800"/>
          </a:p>
        </p:txBody>
      </p:sp>
      <p:pic>
        <p:nvPicPr>
          <p:cNvPr id="203" name="Shape 203"/>
          <p:cNvPicPr preferRelativeResize="0"/>
          <p:nvPr/>
        </p:nvPicPr>
        <p:blipFill>
          <a:blip r:embed="rId3">
            <a:alphaModFix/>
          </a:blip>
          <a:stretch>
            <a:fillRect/>
          </a:stretch>
        </p:blipFill>
        <p:spPr>
          <a:xfrm>
            <a:off x="4925425" y="1104900"/>
            <a:ext cx="3762375" cy="2933700"/>
          </a:xfrm>
          <a:prstGeom prst="rect">
            <a:avLst/>
          </a:prstGeom>
          <a:noFill/>
          <a:ln>
            <a:noFill/>
          </a:ln>
        </p:spPr>
      </p:pic>
    </p:spTree>
    <p:extLst>
      <p:ext uri="{BB962C8B-B14F-4D97-AF65-F5344CB8AC3E}">
        <p14:creationId xmlns:p14="http://schemas.microsoft.com/office/powerpoint/2010/main" val="766204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with Hystrix</a:t>
            </a:r>
            <a:endParaRPr/>
          </a:p>
        </p:txBody>
      </p:sp>
      <p:sp>
        <p:nvSpPr>
          <p:cNvPr id="209" name="Shape 20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rgbClr val="006666"/>
                </a:solidFill>
                <a:latin typeface="Consolas"/>
                <a:ea typeface="Consolas"/>
                <a:cs typeface="Consolas"/>
                <a:sym typeface="Consolas"/>
              </a:rPr>
              <a:t>@Service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class</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BookService</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private</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final</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RestTemplate</a:t>
            </a:r>
            <a:r>
              <a:rPr lang="en" sz="1200" b="1">
                <a:solidFill>
                  <a:schemeClr val="folHlink"/>
                </a:solidFill>
                <a:latin typeface="Consolas"/>
                <a:ea typeface="Consolas"/>
                <a:cs typeface="Consolas"/>
                <a:sym typeface="Consolas"/>
              </a:rPr>
              <a:t> restTemplate;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BookService</a:t>
            </a:r>
            <a:r>
              <a:rPr lang="en" sz="1200" b="1">
                <a:solidFill>
                  <a:srgbClr val="666600"/>
                </a:solidFill>
                <a:latin typeface="Consolas"/>
                <a:ea typeface="Consolas"/>
                <a:cs typeface="Consolas"/>
                <a:sym typeface="Consolas"/>
              </a:rPr>
              <a:t>(</a:t>
            </a:r>
            <a:r>
              <a:rPr lang="en" sz="1200" b="1">
                <a:solidFill>
                  <a:srgbClr val="660066"/>
                </a:solidFill>
                <a:latin typeface="Consolas"/>
                <a:ea typeface="Consolas"/>
                <a:cs typeface="Consolas"/>
                <a:sym typeface="Consolas"/>
              </a:rPr>
              <a:t>RestTemplate</a:t>
            </a:r>
            <a:r>
              <a:rPr lang="en" sz="1200" b="1">
                <a:solidFill>
                  <a:schemeClr val="folHlink"/>
                </a:solidFill>
                <a:latin typeface="Consolas"/>
                <a:ea typeface="Consolas"/>
                <a:cs typeface="Consolas"/>
                <a:sym typeface="Consolas"/>
              </a:rPr>
              <a:t> rest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this</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restTemplate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rest;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6666"/>
                </a:solidFill>
                <a:latin typeface="Consolas"/>
                <a:ea typeface="Consolas"/>
                <a:cs typeface="Consolas"/>
                <a:sym typeface="Consolas"/>
              </a:rPr>
              <a:t>@HystrixCommand</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fallbackMethod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008800"/>
                </a:solidFill>
                <a:latin typeface="Consolas"/>
                <a:ea typeface="Consolas"/>
                <a:cs typeface="Consolas"/>
                <a:sym typeface="Consolas"/>
              </a:rPr>
              <a:t>"reliable")</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String</a:t>
            </a:r>
            <a:r>
              <a:rPr lang="en" sz="1200" b="1">
                <a:solidFill>
                  <a:schemeClr val="folHlink"/>
                </a:solidFill>
                <a:latin typeface="Consolas"/>
                <a:ea typeface="Consolas"/>
                <a:cs typeface="Consolas"/>
                <a:sym typeface="Consolas"/>
              </a:rPr>
              <a:t> readingList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URI uri </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URI</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create</a:t>
            </a:r>
            <a:r>
              <a:rPr lang="en" sz="1200" b="1">
                <a:solidFill>
                  <a:srgbClr val="666600"/>
                </a:solidFill>
                <a:latin typeface="Consolas"/>
                <a:ea typeface="Consolas"/>
                <a:cs typeface="Consolas"/>
                <a:sym typeface="Consolas"/>
              </a:rPr>
              <a:t>(</a:t>
            </a:r>
            <a:r>
              <a:rPr lang="en" sz="1200" b="1">
                <a:solidFill>
                  <a:srgbClr val="008800"/>
                </a:solidFill>
                <a:latin typeface="Consolas"/>
                <a:ea typeface="Consolas"/>
                <a:cs typeface="Consolas"/>
                <a:sym typeface="Consolas"/>
              </a:rPr>
              <a:t>"http://localhost:8090/recommended"</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this</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restTemplate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getForObject</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uri</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String</a:t>
            </a:r>
            <a:r>
              <a:rPr lang="en" sz="1200" b="1">
                <a:solidFill>
                  <a:srgbClr val="666600"/>
                </a:solidFill>
                <a:latin typeface="Consolas"/>
                <a:ea typeface="Consolas"/>
                <a:cs typeface="Consolas"/>
                <a:sym typeface="Consolas"/>
              </a:rPr>
              <a:t>.</a:t>
            </a:r>
            <a:r>
              <a:rPr lang="en" sz="1200" b="1">
                <a:solidFill>
                  <a:srgbClr val="000088"/>
                </a:solidFill>
                <a:latin typeface="Consolas"/>
                <a:ea typeface="Consolas"/>
                <a:cs typeface="Consolas"/>
                <a:sym typeface="Consolas"/>
              </a:rPr>
              <a:t>class</a:t>
            </a:r>
            <a:r>
              <a:rPr lang="en" sz="1200" b="1">
                <a:solidFill>
                  <a:srgbClr val="666600"/>
                </a:solidFill>
                <a:latin typeface="Consolas"/>
                <a:ea typeface="Consolas"/>
                <a:cs typeface="Consolas"/>
                <a:sym typeface="Consolas"/>
              </a:rPr>
              <a:t>);</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public</a:t>
            </a:r>
            <a:r>
              <a:rPr lang="en" sz="1200" b="1">
                <a:solidFill>
                  <a:schemeClr val="folHlink"/>
                </a:solidFill>
                <a:latin typeface="Consolas"/>
                <a:ea typeface="Consolas"/>
                <a:cs typeface="Consolas"/>
                <a:sym typeface="Consolas"/>
              </a:rPr>
              <a:t> </a:t>
            </a:r>
            <a:r>
              <a:rPr lang="en" sz="1200" b="1">
                <a:solidFill>
                  <a:srgbClr val="660066"/>
                </a:solidFill>
                <a:latin typeface="Consolas"/>
                <a:ea typeface="Consolas"/>
                <a:cs typeface="Consolas"/>
                <a:sym typeface="Consolas"/>
              </a:rPr>
              <a:t>String</a:t>
            </a:r>
            <a:r>
              <a:rPr lang="en" sz="1200" b="1">
                <a:solidFill>
                  <a:schemeClr val="folHlink"/>
                </a:solidFill>
                <a:latin typeface="Consolas"/>
                <a:ea typeface="Consolas"/>
                <a:cs typeface="Consolas"/>
                <a:sym typeface="Consolas"/>
              </a:rPr>
              <a:t> reliable</a:t>
            </a:r>
            <a:r>
              <a:rPr lang="en" sz="1200" b="1">
                <a:solidFill>
                  <a:srgbClr val="666600"/>
                </a:solidFill>
                <a:latin typeface="Consolas"/>
                <a:ea typeface="Consolas"/>
                <a:cs typeface="Consolas"/>
                <a:sym typeface="Consolas"/>
              </a:rPr>
              <a:t>()</a:t>
            </a: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r>
              <a:rPr lang="en" sz="1200" b="1">
                <a:solidFill>
                  <a:srgbClr val="000088"/>
                </a:solidFill>
                <a:latin typeface="Consolas"/>
                <a:ea typeface="Consolas"/>
                <a:cs typeface="Consolas"/>
                <a:sym typeface="Consolas"/>
              </a:rPr>
              <a:t>return</a:t>
            </a:r>
            <a:r>
              <a:rPr lang="en" sz="1200" b="1">
                <a:solidFill>
                  <a:schemeClr val="folHlink"/>
                </a:solidFill>
                <a:latin typeface="Consolas"/>
                <a:ea typeface="Consolas"/>
                <a:cs typeface="Consolas"/>
                <a:sym typeface="Consolas"/>
              </a:rPr>
              <a:t> </a:t>
            </a:r>
            <a:r>
              <a:rPr lang="en" sz="1200" b="1">
                <a:solidFill>
                  <a:srgbClr val="008800"/>
                </a:solidFill>
                <a:latin typeface="Consolas"/>
                <a:ea typeface="Consolas"/>
                <a:cs typeface="Consolas"/>
                <a:sym typeface="Consolas"/>
              </a:rPr>
              <a:t>"Cloud Native Java (O'Reilly)";</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  }</a:t>
            </a:r>
            <a:endParaRPr sz="1200"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sz="1200" b="1">
                <a:solidFill>
                  <a:schemeClr val="folHlink"/>
                </a:solidFill>
                <a:latin typeface="Consolas"/>
                <a:ea typeface="Consolas"/>
                <a:cs typeface="Consolas"/>
                <a:sym typeface="Consolas"/>
              </a:rPr>
              <a:t>}</a:t>
            </a:r>
            <a:endParaRPr sz="1200" b="1">
              <a:solidFill>
                <a:srgbClr val="006666"/>
              </a:solidFill>
              <a:latin typeface="Consolas"/>
              <a:ea typeface="Consolas"/>
              <a:cs typeface="Consolas"/>
              <a:sym typeface="Consolas"/>
            </a:endParaRPr>
          </a:p>
          <a:p>
            <a:pPr marL="0" lvl="0" indent="0" algn="ctr" rtl="0">
              <a:spcBef>
                <a:spcPts val="0"/>
              </a:spcBef>
              <a:spcAft>
                <a:spcPts val="1000"/>
              </a:spcAft>
              <a:buNone/>
            </a:pPr>
            <a:endParaRPr/>
          </a:p>
        </p:txBody>
      </p:sp>
    </p:spTree>
    <p:extLst>
      <p:ext uri="{BB962C8B-B14F-4D97-AF65-F5344CB8AC3E}">
        <p14:creationId xmlns:p14="http://schemas.microsoft.com/office/powerpoint/2010/main" val="33013302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Spring Cloud with Circuit Breaker</a:t>
            </a:r>
            <a:endParaRPr/>
          </a:p>
        </p:txBody>
      </p:sp>
      <p:sp>
        <p:nvSpPr>
          <p:cNvPr id="215" name="Shape 215"/>
          <p:cNvSpPr txBox="1">
            <a:spLocks noGrp="1"/>
          </p:cNvSpPr>
          <p:nvPr>
            <p:ph type="body" idx="1"/>
          </p:nvPr>
        </p:nvSpPr>
        <p:spPr>
          <a:xfrm>
            <a:off x="915400" y="900400"/>
            <a:ext cx="7333200" cy="37695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@EnableDiscoveryClient</a:t>
            </a:r>
            <a:endParaRPr b="1">
              <a:solidFill>
                <a:srgbClr val="006666"/>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@EnableCircuitBreaker </a:t>
            </a:r>
            <a:r>
              <a:rPr lang="en" b="1">
                <a:solidFill>
                  <a:schemeClr val="dk2"/>
                </a:solidFill>
                <a:latin typeface="Consolas"/>
                <a:ea typeface="Consolas"/>
                <a:cs typeface="Consolas"/>
                <a:sym typeface="Consolas"/>
              </a:rPr>
              <a:t>// &lt;- for Hystrix Integration</a:t>
            </a:r>
            <a:endParaRPr b="1">
              <a:solidFill>
                <a:schemeClr val="dk2"/>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rgbClr val="006666"/>
                </a:solidFill>
                <a:latin typeface="Consolas"/>
                <a:ea typeface="Consolas"/>
                <a:cs typeface="Consolas"/>
                <a:sym typeface="Consolas"/>
              </a:rPr>
              <a:t>@SpringBootApplication</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class</a:t>
            </a: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QuotesService</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public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static</a:t>
            </a:r>
            <a:r>
              <a:rPr lang="en" b="1">
                <a:solidFill>
                  <a:schemeClr val="folHlink"/>
                </a:solidFill>
                <a:latin typeface="Consolas"/>
                <a:ea typeface="Consolas"/>
                <a:cs typeface="Consolas"/>
                <a:sym typeface="Consolas"/>
              </a:rPr>
              <a:t> </a:t>
            </a:r>
            <a:r>
              <a:rPr lang="en" b="1">
                <a:solidFill>
                  <a:srgbClr val="000088"/>
                </a:solidFill>
                <a:latin typeface="Consolas"/>
                <a:ea typeface="Consolas"/>
                <a:cs typeface="Consolas"/>
                <a:sym typeface="Consolas"/>
              </a:rPr>
              <a:t>void</a:t>
            </a:r>
            <a:r>
              <a:rPr lang="en" b="1">
                <a:solidFill>
                  <a:schemeClr val="folHlink"/>
                </a:solidFill>
                <a:latin typeface="Consolas"/>
                <a:ea typeface="Consolas"/>
                <a:cs typeface="Consolas"/>
                <a:sym typeface="Consolas"/>
              </a:rPr>
              <a:t> main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String</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chemeClr val="folHlink"/>
                </a:solidFill>
                <a:latin typeface="Consolas"/>
                <a:ea typeface="Consolas"/>
                <a:cs typeface="Consolas"/>
                <a:sym typeface="Consolas"/>
              </a:rPr>
              <a:t>        </a:t>
            </a:r>
            <a:r>
              <a:rPr lang="en" b="1">
                <a:solidFill>
                  <a:srgbClr val="660066"/>
                </a:solidFill>
                <a:latin typeface="Consolas"/>
                <a:ea typeface="Consolas"/>
                <a:cs typeface="Consolas"/>
                <a:sym typeface="Consolas"/>
              </a:rPr>
              <a:t>SpringApplication</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run</a:t>
            </a:r>
            <a:r>
              <a:rPr lang="en" b="1">
                <a:solidFill>
                  <a:srgbClr val="666600"/>
                </a:solidFill>
                <a:latin typeface="Consolas"/>
                <a:ea typeface="Consolas"/>
                <a:cs typeface="Consolas"/>
                <a:sym typeface="Consolas"/>
              </a:rPr>
              <a:t>(</a:t>
            </a:r>
            <a:r>
              <a:rPr lang="en" b="1">
                <a:solidFill>
                  <a:srgbClr val="660066"/>
                </a:solidFill>
                <a:latin typeface="Consolas"/>
                <a:ea typeface="Consolas"/>
                <a:cs typeface="Consolas"/>
                <a:sym typeface="Consolas"/>
              </a:rPr>
              <a:t>QuotesService</a:t>
            </a:r>
            <a:r>
              <a:rPr lang="en" b="1">
                <a:solidFill>
                  <a:srgbClr val="666600"/>
                </a:solidFill>
                <a:latin typeface="Consolas"/>
                <a:ea typeface="Consolas"/>
                <a:cs typeface="Consolas"/>
                <a:sym typeface="Consolas"/>
              </a:rPr>
              <a:t>.</a:t>
            </a:r>
            <a:r>
              <a:rPr lang="en" b="1">
                <a:solidFill>
                  <a:srgbClr val="000088"/>
                </a:solidFill>
                <a:latin typeface="Consolas"/>
                <a:ea typeface="Consolas"/>
                <a:cs typeface="Consolas"/>
                <a:sym typeface="Consolas"/>
              </a:rPr>
              <a:t>class</a:t>
            </a:r>
            <a:r>
              <a:rPr lang="en" b="1">
                <a:solidFill>
                  <a:srgbClr val="666600"/>
                </a:solidFill>
                <a:latin typeface="Consolas"/>
                <a:ea typeface="Consolas"/>
                <a:cs typeface="Consolas"/>
                <a:sym typeface="Consolas"/>
              </a:rPr>
              <a:t>,</a:t>
            </a:r>
            <a:r>
              <a:rPr lang="en" b="1">
                <a:solidFill>
                  <a:schemeClr val="folHlink"/>
                </a:solidFill>
                <a:latin typeface="Consolas"/>
                <a:ea typeface="Consolas"/>
                <a:cs typeface="Consolas"/>
                <a:sym typeface="Consolas"/>
              </a:rPr>
              <a:t> args</a:t>
            </a:r>
            <a:r>
              <a:rPr lang="en" b="1">
                <a:solidFill>
                  <a:srgbClr val="666600"/>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chemeClr val="folHlink"/>
                </a:solidFill>
                <a:latin typeface="Consolas"/>
                <a:ea typeface="Consolas"/>
                <a:cs typeface="Consolas"/>
                <a:sym typeface="Consolas"/>
              </a:rPr>
              <a:t>    }</a:t>
            </a:r>
            <a:endParaRPr b="1">
              <a:solidFill>
                <a:schemeClr val="folHlink"/>
              </a:solidFill>
              <a:latin typeface="Consolas"/>
              <a:ea typeface="Consolas"/>
              <a:cs typeface="Consolas"/>
              <a:sym typeface="Consolas"/>
            </a:endParaRPr>
          </a:p>
          <a:p>
            <a:pPr marL="0" lvl="0" indent="0" rtl="0">
              <a:lnSpc>
                <a:spcPct val="115000"/>
              </a:lnSpc>
              <a:spcBef>
                <a:spcPts val="0"/>
              </a:spcBef>
              <a:spcAft>
                <a:spcPts val="0"/>
              </a:spcAft>
              <a:buNone/>
            </a:pPr>
            <a:r>
              <a:rPr lang="en" b="1">
                <a:solidFill>
                  <a:schemeClr val="folHlink"/>
                </a:solidFill>
                <a:latin typeface="Consolas"/>
                <a:ea typeface="Consolas"/>
                <a:cs typeface="Consolas"/>
                <a:sym typeface="Consolas"/>
              </a:rPr>
              <a:t>}</a:t>
            </a:r>
            <a:endParaRPr b="1">
              <a:solidFill>
                <a:schemeClr val="folHlink"/>
              </a:solidFill>
              <a:latin typeface="Consolas"/>
              <a:ea typeface="Consolas"/>
              <a:cs typeface="Consolas"/>
              <a:sym typeface="Consolas"/>
            </a:endParaRPr>
          </a:p>
          <a:p>
            <a:pPr marL="0" lvl="0" indent="0" algn="ctr" rtl="0">
              <a:spcBef>
                <a:spcPts val="0"/>
              </a:spcBef>
              <a:spcAft>
                <a:spcPts val="1000"/>
              </a:spcAft>
              <a:buNone/>
            </a:pPr>
            <a:endParaRPr/>
          </a:p>
        </p:txBody>
      </p:sp>
    </p:spTree>
    <p:extLst>
      <p:ext uri="{BB962C8B-B14F-4D97-AF65-F5344CB8AC3E}">
        <p14:creationId xmlns:p14="http://schemas.microsoft.com/office/powerpoint/2010/main" val="20925940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21" name="Shape 22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SESSION EIGHT</a:t>
            </a:r>
            <a:endParaRPr/>
          </a:p>
        </p:txBody>
      </p:sp>
    </p:spTree>
    <p:extLst>
      <p:ext uri="{BB962C8B-B14F-4D97-AF65-F5344CB8AC3E}">
        <p14:creationId xmlns:p14="http://schemas.microsoft.com/office/powerpoint/2010/main" val="2629149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p:nvPr/>
        </p:nvSpPr>
        <p:spPr>
          <a:xfrm>
            <a:off x="1063254" y="531627"/>
            <a:ext cx="6741042" cy="63795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lt1"/>
                </a:solidFill>
                <a:latin typeface="Proxima Nova Rg" panose="02000506030000020004" pitchFamily="2" charset="0"/>
                <a:ea typeface="Proxima Nova"/>
                <a:cs typeface="Proxima Nova"/>
                <a:sym typeface="Proxima Nova"/>
              </a:rPr>
              <a:t>Learn more!</a:t>
            </a:r>
          </a:p>
        </p:txBody>
      </p:sp>
      <p:sp>
        <p:nvSpPr>
          <p:cNvPr id="431" name="Shape 431"/>
          <p:cNvSpPr txBox="1"/>
          <p:nvPr/>
        </p:nvSpPr>
        <p:spPr>
          <a:xfrm>
            <a:off x="669850" y="1467292"/>
            <a:ext cx="7846828" cy="300901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pivotal.io</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microservices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www.microsoft.com</a:t>
            </a:r>
            <a:r>
              <a:rPr lang="en-US" sz="1800" dirty="0">
                <a:solidFill>
                  <a:schemeClr val="lt1"/>
                </a:solidFill>
                <a:latin typeface="Proxima Nova Rg" panose="02000506030000020004" pitchFamily="2" charset="0"/>
                <a:ea typeface="Proxima Nova"/>
                <a:cs typeface="Proxima Nova"/>
                <a:sym typeface="Proxima Nova"/>
              </a:rPr>
              <a:t>/net/learn/architecture </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spring.io</a:t>
            </a:r>
            <a:r>
              <a:rPr lang="en-US" sz="1800" dirty="0">
                <a:solidFill>
                  <a:schemeClr val="lt1"/>
                </a:solidFill>
                <a:latin typeface="Proxima Nova Rg" panose="02000506030000020004" pitchFamily="2" charset="0"/>
                <a:ea typeface="Proxima Nova"/>
                <a:cs typeface="Proxima Nova"/>
                <a:sym typeface="Proxima Nova"/>
              </a:rPr>
              <a:t>/</a:t>
            </a:r>
            <a:endParaRPr lang="en-US" sz="1800" dirty="0" smtClean="0">
              <a:solidFill>
                <a:schemeClr val="lt1"/>
              </a:solidFill>
              <a:latin typeface="Proxima Nova Rg" panose="02000506030000020004" pitchFamily="2" charset="0"/>
              <a:ea typeface="Proxima Nova"/>
              <a:cs typeface="Proxima Nova"/>
              <a:sym typeface="Proxima Nova"/>
            </a:endParaRPr>
          </a:p>
          <a:p>
            <a:pPr lvl="0">
              <a:spcBef>
                <a:spcPts val="1200"/>
              </a:spcBef>
              <a:buSzPct val="25000"/>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start.spring.io</a:t>
            </a:r>
            <a:r>
              <a:rPr lang="en-US" sz="1800" dirty="0">
                <a:solidFill>
                  <a:schemeClr val="lt1"/>
                </a:solidFill>
                <a:latin typeface="Proxima Nova Rg" panose="02000506030000020004" pitchFamily="2" charset="0"/>
                <a:ea typeface="Proxima Nova"/>
                <a:cs typeface="Proxima Nova"/>
                <a:sym typeface="Proxima Nova"/>
              </a:rPr>
              <a:t>/</a:t>
            </a: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a:t>
            </a:r>
            <a:r>
              <a:rPr lang="en-US" sz="1800" dirty="0" err="1">
                <a:solidFill>
                  <a:schemeClr val="lt1"/>
                </a:solidFill>
                <a:latin typeface="Proxima Nova Rg" panose="02000506030000020004" pitchFamily="2" charset="0"/>
                <a:ea typeface="Proxima Nova"/>
                <a:cs typeface="Proxima Nova"/>
                <a:sym typeface="Proxima Nova"/>
              </a:rPr>
              <a:t>steeltoe.io</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SzPct val="25000"/>
              <a:buNone/>
            </a:pPr>
            <a:r>
              <a:rPr lang="en-US" sz="1800" dirty="0">
                <a:solidFill>
                  <a:schemeClr val="lt1"/>
                </a:solidFill>
                <a:latin typeface="Proxima Nova Rg" panose="02000506030000020004" pitchFamily="2" charset="0"/>
                <a:ea typeface="Proxima Nova"/>
                <a:cs typeface="Proxima Nova"/>
                <a:sym typeface="Proxima Nova"/>
              </a:rPr>
              <a:t>https://</a:t>
            </a:r>
            <a:r>
              <a:rPr lang="en-US" sz="1800" dirty="0" err="1">
                <a:solidFill>
                  <a:schemeClr val="lt1"/>
                </a:solidFill>
                <a:latin typeface="Proxima Nova Rg" panose="02000506030000020004" pitchFamily="2" charset="0"/>
                <a:ea typeface="Proxima Nova"/>
                <a:cs typeface="Proxima Nova"/>
                <a:sym typeface="Proxima Nova"/>
              </a:rPr>
              <a:t>github.com</a:t>
            </a:r>
            <a:r>
              <a:rPr lang="en-US" sz="1800" dirty="0">
                <a:solidFill>
                  <a:schemeClr val="lt1"/>
                </a:solidFill>
                <a:latin typeface="Proxima Nova Rg" panose="02000506030000020004" pitchFamily="2" charset="0"/>
                <a:ea typeface="Proxima Nova"/>
                <a:cs typeface="Proxima Nova"/>
                <a:sym typeface="Proxima Nova"/>
              </a:rPr>
              <a:t>/</a:t>
            </a:r>
            <a:r>
              <a:rPr lang="en-US" sz="1800" dirty="0" err="1">
                <a:solidFill>
                  <a:schemeClr val="lt1"/>
                </a:solidFill>
                <a:latin typeface="Proxima Nova Rg" panose="02000506030000020004" pitchFamily="2" charset="0"/>
                <a:ea typeface="Proxima Nova"/>
                <a:cs typeface="Proxima Nova"/>
                <a:sym typeface="Proxima Nova"/>
              </a:rPr>
              <a:t>steeltoeoss</a:t>
            </a:r>
            <a:endParaRPr lang="en-US" sz="1800" dirty="0">
              <a:solidFill>
                <a:schemeClr val="lt1"/>
              </a:solidFill>
              <a:latin typeface="Proxima Nova Rg" panose="02000506030000020004" pitchFamily="2" charset="0"/>
              <a:ea typeface="Proxima Nova"/>
              <a:cs typeface="Proxima Nova"/>
              <a:sym typeface="Proxima Nova"/>
            </a:endParaRPr>
          </a:p>
          <a:p>
            <a:pPr marL="0" marR="0" lvl="0" indent="0" algn="l" rtl="0">
              <a:spcBef>
                <a:spcPts val="1200"/>
              </a:spcBef>
              <a:spcAft>
                <a:spcPts val="0"/>
              </a:spcAft>
              <a:buNone/>
            </a:pPr>
            <a:endParaRPr sz="1800" dirty="0">
              <a:solidFill>
                <a:schemeClr val="lt1"/>
              </a:solidFill>
              <a:latin typeface="Proxima Nova Rg" panose="02000506030000020004" pitchFamily="2" charset="0"/>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mtClean="0">
            <a:solidFill>
              <a:schemeClr val="bg1"/>
            </a:solidFill>
            <a:latin typeface="Proxima Nova" charset="0"/>
            <a:ea typeface="Proxima Nova" charset="0"/>
            <a:cs typeface="Proxima Nova" charset="0"/>
          </a:defRPr>
        </a:defPPr>
      </a:lstStyle>
    </a:txDef>
  </a:objectDefaults>
  <a:extraClrSchemeLst/>
</a:theme>
</file>

<file path=ppt/theme/theme2.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2313C"/>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5092</TotalTime>
  <Words>5252</Words>
  <Application>Microsoft Macintosh PowerPoint</Application>
  <PresentationFormat>On-screen Show (16:9)</PresentationFormat>
  <Paragraphs>1131</Paragraphs>
  <Slides>97</Slides>
  <Notes>94</Notes>
  <HiddenSlides>2</HiddenSlides>
  <MMClips>0</MMClips>
  <ScaleCrop>false</ScaleCrop>
  <HeadingPairs>
    <vt:vector size="4" baseType="variant">
      <vt:variant>
        <vt:lpstr>Theme</vt:lpstr>
      </vt:variant>
      <vt:variant>
        <vt:i4>2</vt:i4>
      </vt:variant>
      <vt:variant>
        <vt:lpstr>Slide Titles</vt:lpstr>
      </vt:variant>
      <vt:variant>
        <vt:i4>97</vt:i4>
      </vt:variant>
    </vt:vector>
  </HeadingPairs>
  <TitlesOfParts>
    <vt:vector size="99" baseType="lpstr">
      <vt:lpstr>1_Pivotal Main</vt:lpstr>
      <vt:lpstr>2_Pivotal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Pivotal Cloud Foundry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Brokers</vt:lpstr>
      <vt:lpstr>Pivotal Cloud Foundry Service Designs</vt:lpstr>
      <vt:lpstr>Open Service Broker API</vt:lpstr>
      <vt:lpstr>Azure Service Broker</vt:lpstr>
      <vt:lpstr>VCAP_SERVICES</vt:lpstr>
      <vt:lpstr>Introducing Spring Boot</vt:lpstr>
      <vt:lpstr>PowerPoint Presentation</vt:lpstr>
      <vt:lpstr>Spring Opportunities</vt:lpstr>
      <vt:lpstr>Spring vs Java EE</vt:lpstr>
      <vt:lpstr>Spring Boot Popularity</vt:lpstr>
      <vt:lpstr>PowerPoint Presentation</vt:lpstr>
      <vt:lpstr>Aspect-Oriented Programming</vt:lpstr>
      <vt:lpstr>PowerPoint Presentation</vt:lpstr>
      <vt:lpstr>Spring Boot</vt:lpstr>
      <vt:lpstr>Spring Initializr</vt:lpstr>
      <vt:lpstr>Application Packaging</vt:lpstr>
      <vt:lpstr>Spring Packaging</vt:lpstr>
      <vt:lpstr>Primary Execution</vt:lpstr>
      <vt:lpstr>REST Controller</vt:lpstr>
      <vt:lpstr>Unit Testing Controllers</vt:lpstr>
      <vt:lpstr>Questions?</vt:lpstr>
      <vt:lpstr>Advanced Spring Boot</vt:lpstr>
      <vt:lpstr>Common Challenges</vt:lpstr>
      <vt:lpstr>Production-Ready Endpoints</vt:lpstr>
      <vt:lpstr>Actuator</vt:lpstr>
      <vt:lpstr>Auto-Configured Health Indicators</vt:lpstr>
      <vt:lpstr>Custom Health Indicator</vt:lpstr>
      <vt:lpstr>Profiles</vt:lpstr>
      <vt:lpstr>Questions?</vt:lpstr>
      <vt:lpstr>Spring Starters for Azure</vt:lpstr>
      <vt:lpstr>What are Spring Boot Starters? </vt:lpstr>
      <vt:lpstr>Spring Boot Starters for Azure </vt:lpstr>
      <vt:lpstr>PowerPoint Presentation</vt:lpstr>
      <vt:lpstr>Spring Cloud Services</vt:lpstr>
      <vt:lpstr>Cloud Native Architectures</vt:lpstr>
      <vt:lpstr>Netflix Cloud</vt:lpstr>
      <vt:lpstr>Open Source Solutions</vt:lpstr>
      <vt:lpstr>Spring Cloud Services</vt:lpstr>
      <vt:lpstr>Spring Cloud Netflix</vt:lpstr>
      <vt:lpstr>Spring Cloud Services, Connectors, Integrations</vt:lpstr>
      <vt:lpstr>Spring Cloud</vt:lpstr>
      <vt:lpstr>Spring Cloud</vt:lpstr>
      <vt:lpstr>Questions?</vt:lpstr>
      <vt:lpstr>Spring Cloud Config</vt:lpstr>
      <vt:lpstr>Spring Config Context</vt:lpstr>
      <vt:lpstr>Configuration Workflow</vt:lpstr>
      <vt:lpstr>Spring Config Server</vt:lpstr>
      <vt:lpstr>Refreshing Context</vt:lpstr>
      <vt:lpstr>Spring Cloud Bus Workflow</vt:lpstr>
      <vt:lpstr>Spring Cloud Services: Config Server</vt:lpstr>
      <vt:lpstr>Questions?</vt:lpstr>
      <vt:lpstr>Spring Cloud Service Discovery</vt:lpstr>
      <vt:lpstr>Distributed Service Challenges</vt:lpstr>
      <vt:lpstr>Service Discovery Pattern</vt:lpstr>
      <vt:lpstr>Spring Cloud Service Registry</vt:lpstr>
      <vt:lpstr>Spring Cloud Service Discovery for Pivotal Cloud Foundry</vt:lpstr>
      <vt:lpstr>Spring Cloud Client-Side Features</vt:lpstr>
      <vt:lpstr>Client Services</vt:lpstr>
      <vt:lpstr>Questions?</vt:lpstr>
      <vt:lpstr>Resiliency with Spring Spring Cloud Circuit Breakers </vt:lpstr>
      <vt:lpstr>Fault Tolerance</vt:lpstr>
      <vt:lpstr>Circuit Breaker Pattern</vt:lpstr>
      <vt:lpstr>Spring Cloud with Hystrix</vt:lpstr>
      <vt:lpstr>Hystrix with Turbine</vt:lpstr>
      <vt:lpstr>Spring Cloud Services for Pivotal Cloud Foundry</vt:lpstr>
      <vt:lpstr>Spring Cloud with Hystrix</vt:lpstr>
      <vt:lpstr>Spring Cloud with Circuit Breaker</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Prasad Bopardikar</cp:lastModifiedBy>
  <cp:revision>39</cp:revision>
  <dcterms:modified xsi:type="dcterms:W3CDTF">2018-04-25T19:14:19Z</dcterms:modified>
</cp:coreProperties>
</file>